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43"/>
  </p:notesMasterIdLst>
  <p:handoutMasterIdLst>
    <p:handoutMasterId r:id="rId44"/>
  </p:handoutMasterIdLst>
  <p:sldIdLst>
    <p:sldId id="1946" r:id="rId5"/>
    <p:sldId id="1948" r:id="rId6"/>
    <p:sldId id="1970" r:id="rId7"/>
    <p:sldId id="1949" r:id="rId8"/>
    <p:sldId id="1966" r:id="rId9"/>
    <p:sldId id="1972" r:id="rId10"/>
    <p:sldId id="1971" r:id="rId11"/>
    <p:sldId id="1979" r:id="rId12"/>
    <p:sldId id="1964" r:id="rId13"/>
    <p:sldId id="1984" r:id="rId14"/>
    <p:sldId id="1985" r:id="rId15"/>
    <p:sldId id="1986" r:id="rId16"/>
    <p:sldId id="1950" r:id="rId17"/>
    <p:sldId id="1981" r:id="rId18"/>
    <p:sldId id="1978" r:id="rId19"/>
    <p:sldId id="1968" r:id="rId20"/>
    <p:sldId id="1973" r:id="rId21"/>
    <p:sldId id="1951" r:id="rId22"/>
    <p:sldId id="1974" r:id="rId23"/>
    <p:sldId id="1955" r:id="rId24"/>
    <p:sldId id="1976" r:id="rId25"/>
    <p:sldId id="1952" r:id="rId26"/>
    <p:sldId id="1977" r:id="rId27"/>
    <p:sldId id="1983" r:id="rId28"/>
    <p:sldId id="1988" r:id="rId29"/>
    <p:sldId id="1994" r:id="rId30"/>
    <p:sldId id="1996" r:id="rId31"/>
    <p:sldId id="1997" r:id="rId32"/>
    <p:sldId id="1989" r:id="rId33"/>
    <p:sldId id="1998" r:id="rId34"/>
    <p:sldId id="1990" r:id="rId35"/>
    <p:sldId id="1999" r:id="rId36"/>
    <p:sldId id="1960" r:id="rId37"/>
    <p:sldId id="1884" r:id="rId38"/>
    <p:sldId id="1899" r:id="rId39"/>
    <p:sldId id="1889" r:id="rId40"/>
    <p:sldId id="1907" r:id="rId41"/>
    <p:sldId id="1987" r:id="rId42"/>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Pinks" id="{4CCBE145-9F3B-43C3-8EAE-1EE4FE803BE6}">
          <p14:sldIdLst>
            <p14:sldId id="1946"/>
            <p14:sldId id="1948"/>
            <p14:sldId id="1970"/>
            <p14:sldId id="1949"/>
            <p14:sldId id="1966"/>
            <p14:sldId id="1972"/>
            <p14:sldId id="1971"/>
            <p14:sldId id="1979"/>
            <p14:sldId id="1964"/>
            <p14:sldId id="1984"/>
            <p14:sldId id="1985"/>
            <p14:sldId id="1986"/>
            <p14:sldId id="1950"/>
            <p14:sldId id="1981"/>
            <p14:sldId id="1978"/>
            <p14:sldId id="1968"/>
            <p14:sldId id="1973"/>
            <p14:sldId id="1951"/>
            <p14:sldId id="1974"/>
            <p14:sldId id="1955"/>
            <p14:sldId id="1976"/>
            <p14:sldId id="1952"/>
            <p14:sldId id="1977"/>
            <p14:sldId id="1983"/>
            <p14:sldId id="1988"/>
            <p14:sldId id="1994"/>
            <p14:sldId id="1996"/>
            <p14:sldId id="1997"/>
            <p14:sldId id="1989"/>
            <p14:sldId id="1998"/>
            <p14:sldId id="1990"/>
            <p14:sldId id="1999"/>
            <p14:sldId id="1960"/>
            <p14:sldId id="1884"/>
            <p14:sldId id="1899"/>
            <p14:sldId id="1889"/>
            <p14:sldId id="1907"/>
            <p14:sldId id="1987"/>
          </p14:sldIdLst>
        </p14:section>
      </p14:sectionLst>
    </p:ext>
    <p:ext uri="{EFAFB233-063F-42B5-8137-9DF3F51BA10A}">
      <p15:sldGuideLst xmlns:p15="http://schemas.microsoft.com/office/powerpoint/2012/main">
        <p15:guide id="2" pos="48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51"/>
    <a:srgbClr val="297C2A"/>
    <a:srgbClr val="4E8F00"/>
    <a:srgbClr val="FEF7F4"/>
    <a:srgbClr val="FF2625"/>
    <a:srgbClr val="007788"/>
    <a:srgbClr val="FE4387"/>
    <a:srgbClr val="F69000"/>
    <a:srgbClr val="01C2D1"/>
    <a:srgbClr val="D6D7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89" autoAdjust="0"/>
    <p:restoredTop sz="91953" autoAdjust="0"/>
  </p:normalViewPr>
  <p:slideViewPr>
    <p:cSldViewPr snapToGrid="0">
      <p:cViewPr>
        <p:scale>
          <a:sx n="95" d="100"/>
          <a:sy n="95" d="100"/>
        </p:scale>
        <p:origin x="1040" y="312"/>
      </p:cViewPr>
      <p:guideLst>
        <p:guide pos="48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showGuides="1">
      <p:cViewPr varScale="1">
        <p:scale>
          <a:sx n="48" d="100"/>
          <a:sy n="48" d="100"/>
        </p:scale>
        <p:origin x="2684"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CAFC1F-15E8-4659-B445-2DCE56C6E4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5389ACF-620B-4973-826D-C81B497FD2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CD4961-0791-4140-A452-41CFA6EC0553}" type="datetimeFigureOut">
              <a:rPr lang="en-US" smtClean="0"/>
              <a:t>7/25/22</a:t>
            </a:fld>
            <a:endParaRPr lang="en-US" dirty="0"/>
          </a:p>
        </p:txBody>
      </p:sp>
      <p:sp>
        <p:nvSpPr>
          <p:cNvPr id="4" name="Footer Placeholder 3">
            <a:extLst>
              <a:ext uri="{FF2B5EF4-FFF2-40B4-BE49-F238E27FC236}">
                <a16:creationId xmlns:a16="http://schemas.microsoft.com/office/drawing/2014/main" id="{38E44D2E-37ED-41C4-A335-2B6C8751E2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8748BB0-5B2C-4ACA-BD70-CC3E971502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06954D-AA1D-47B5-9106-5D9358A61F46}" type="slidenum">
              <a:rPr lang="en-US" smtClean="0"/>
              <a:t>‹#›</a:t>
            </a:fld>
            <a:endParaRPr lang="en-US" dirty="0"/>
          </a:p>
        </p:txBody>
      </p:sp>
    </p:spTree>
    <p:extLst>
      <p:ext uri="{BB962C8B-B14F-4D97-AF65-F5344CB8AC3E}">
        <p14:creationId xmlns:p14="http://schemas.microsoft.com/office/powerpoint/2010/main" val="3368548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Anticlericalism"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en.wikipedia.org/wiki/Picaresque_nove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2016</a:t>
            </a:r>
          </a:p>
          <a:p>
            <a:r>
              <a:rPr lang="en-NL" dirty="0"/>
              <a:t>2016</a:t>
            </a:r>
          </a:p>
          <a:p>
            <a:r>
              <a:rPr lang="en-NL" dirty="0"/>
              <a:t>2017</a:t>
            </a:r>
          </a:p>
          <a:p>
            <a:r>
              <a:rPr lang="en-NL" dirty="0"/>
              <a:t>2019</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98611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0" dirty="0"/>
              <a:t>25k annotated tweets (92% agreement)</a:t>
            </a:r>
          </a:p>
          <a:p>
            <a:endParaRPr lang="en-NL" b="0" dirty="0"/>
          </a:p>
          <a:p>
            <a:r>
              <a:rPr lang="en-NL" b="0" dirty="0"/>
              <a:t>Method: word n-grams  (1,2,3 characters) </a:t>
            </a:r>
            <a:r>
              <a:rPr lang="en-NL" b="0" dirty="0">
                <a:sym typeface="Wingdings" pitchFamily="2" charset="2"/>
              </a:rPr>
              <a:t> Less psarse</a:t>
            </a:r>
          </a:p>
          <a:p>
            <a:r>
              <a:rPr lang="en-NL" b="0" dirty="0">
                <a:sym typeface="Wingdings" pitchFamily="2" charset="2"/>
              </a:rPr>
              <a:t>TF-IDF: Yes</a:t>
            </a:r>
          </a:p>
          <a:p>
            <a:r>
              <a:rPr lang="en-NL" b="0" dirty="0">
                <a:sym typeface="Wingdings" pitchFamily="2" charset="2"/>
              </a:rPr>
              <a:t>Other features</a:t>
            </a:r>
          </a:p>
          <a:p>
            <a:endParaRPr lang="en-NL" b="0" dirty="0">
              <a:sym typeface="Wingdings" pitchFamily="2" charset="2"/>
            </a:endParaRPr>
          </a:p>
          <a:p>
            <a:r>
              <a:rPr lang="en-NL" b="0" dirty="0">
                <a:sym typeface="Wingdings" pitchFamily="2" charset="2"/>
              </a:rPr>
              <a:t>Classifier: (many) but L2 Logistic Regression best</a:t>
            </a:r>
          </a:p>
          <a:p>
            <a:endParaRPr lang="en-NL" b="0" dirty="0">
              <a:sym typeface="Wingdings" pitchFamily="2" charset="2"/>
            </a:endParaRPr>
          </a:p>
          <a:p>
            <a:r>
              <a:rPr lang="en-NL" b="0" dirty="0">
                <a:sym typeface="Wingdings" pitchFamily="2" charset="2"/>
              </a:rPr>
              <a:t>0.91, 0.9, 0.9</a:t>
            </a:r>
            <a:endParaRPr lang="en-NL" b="0" dirty="0"/>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3447570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0" dirty="0"/>
              <a:t>25k annotated tweets (92% agreement)</a:t>
            </a:r>
          </a:p>
          <a:p>
            <a:endParaRPr lang="en-NL" b="0" dirty="0"/>
          </a:p>
          <a:p>
            <a:r>
              <a:rPr lang="en-NL" b="0" dirty="0"/>
              <a:t>Method: word n-grams  (1,2,3 characters) </a:t>
            </a:r>
            <a:r>
              <a:rPr lang="en-NL" b="0" dirty="0">
                <a:sym typeface="Wingdings" pitchFamily="2" charset="2"/>
              </a:rPr>
              <a:t> Less psarse</a:t>
            </a:r>
          </a:p>
          <a:p>
            <a:r>
              <a:rPr lang="en-NL" b="0" dirty="0">
                <a:sym typeface="Wingdings" pitchFamily="2" charset="2"/>
              </a:rPr>
              <a:t>TF-IDF: Yes</a:t>
            </a:r>
          </a:p>
          <a:p>
            <a:r>
              <a:rPr lang="en-NL" b="0" dirty="0">
                <a:sym typeface="Wingdings" pitchFamily="2" charset="2"/>
              </a:rPr>
              <a:t>Other features</a:t>
            </a:r>
          </a:p>
          <a:p>
            <a:endParaRPr lang="en-NL" b="0" dirty="0">
              <a:sym typeface="Wingdings" pitchFamily="2" charset="2"/>
            </a:endParaRPr>
          </a:p>
          <a:p>
            <a:r>
              <a:rPr lang="en-NL" b="0" dirty="0">
                <a:sym typeface="Wingdings" pitchFamily="2" charset="2"/>
              </a:rPr>
              <a:t>Classifier: (many) but L2 Logistic Regression best</a:t>
            </a:r>
          </a:p>
          <a:p>
            <a:endParaRPr lang="en-NL" b="0" dirty="0">
              <a:sym typeface="Wingdings" pitchFamily="2" charset="2"/>
            </a:endParaRPr>
          </a:p>
          <a:p>
            <a:r>
              <a:rPr lang="en-NL" b="0" dirty="0">
                <a:sym typeface="Wingdings" pitchFamily="2" charset="2"/>
              </a:rPr>
              <a:t>0.91, 0.9, 0.9</a:t>
            </a:r>
            <a:endParaRPr lang="en-NL" b="0" dirty="0"/>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4175435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9</a:t>
            </a:fld>
            <a:endParaRPr lang="en-US" altLang="en-US" dirty="0"/>
          </a:p>
        </p:txBody>
      </p:sp>
    </p:spTree>
    <p:extLst>
      <p:ext uri="{BB962C8B-B14F-4D97-AF65-F5344CB8AC3E}">
        <p14:creationId xmlns:p14="http://schemas.microsoft.com/office/powerpoint/2010/main" val="286509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Arial" charset="0"/>
                <a:ea typeface="+mn-ea"/>
                <a:cs typeface="+mn-cs"/>
              </a:rPr>
              <a:t>Frequently found frames in migration coverage are the ‘Economy’</a:t>
            </a:r>
            <a:br>
              <a:rPr lang="en-GB" dirty="0"/>
            </a:br>
            <a:r>
              <a:rPr lang="en-GB" sz="1200" kern="1200" dirty="0">
                <a:solidFill>
                  <a:schemeClr val="tx1"/>
                </a:solidFill>
                <a:effectLst/>
                <a:latin typeface="Arial" charset="0"/>
                <a:ea typeface="+mn-ea"/>
                <a:cs typeface="+mn-cs"/>
              </a:rPr>
              <a:t>frame (e.g. migrant workers’ impact on the job market), the ‘Welfare’</a:t>
            </a:r>
            <a:br>
              <a:rPr lang="en-GB" dirty="0"/>
            </a:br>
            <a:r>
              <a:rPr lang="en-GB" sz="1200" kern="1200" dirty="0">
                <a:solidFill>
                  <a:schemeClr val="tx1"/>
                </a:solidFill>
                <a:effectLst/>
                <a:latin typeface="Arial" charset="0"/>
                <a:ea typeface="+mn-ea"/>
                <a:cs typeface="+mn-cs"/>
              </a:rPr>
              <a:t>frame (i.e. migrants’ impact on the welfare system), crime and security-related</a:t>
            </a:r>
            <a:br>
              <a:rPr lang="en-GB" dirty="0"/>
            </a:br>
            <a:r>
              <a:rPr lang="en-GB" sz="1200" kern="1200" dirty="0">
                <a:solidFill>
                  <a:schemeClr val="tx1"/>
                </a:solidFill>
                <a:effectLst/>
                <a:latin typeface="Arial" charset="0"/>
                <a:ea typeface="+mn-ea"/>
                <a:cs typeface="+mn-cs"/>
              </a:rPr>
              <a:t>perspectives and an emphasis on political and legal processes (e.g.</a:t>
            </a:r>
            <a:br>
              <a:rPr lang="en-GB" dirty="0"/>
            </a:br>
            <a:r>
              <a:rPr lang="en-GB" sz="1200" kern="1200" dirty="0" err="1">
                <a:solidFill>
                  <a:schemeClr val="tx1"/>
                </a:solidFill>
                <a:effectLst/>
                <a:latin typeface="Arial" charset="0"/>
                <a:ea typeface="+mn-ea"/>
                <a:cs typeface="+mn-cs"/>
              </a:rPr>
              <a:t>Gabrielatos</a:t>
            </a:r>
            <a:r>
              <a:rPr lang="en-GB" sz="1200" kern="1200" dirty="0">
                <a:solidFill>
                  <a:schemeClr val="tx1"/>
                </a:solidFill>
                <a:effectLst/>
                <a:latin typeface="Arial" charset="0"/>
                <a:ea typeface="+mn-ea"/>
                <a:cs typeface="+mn-cs"/>
              </a:rPr>
              <a:t> and Baker 2008; McLaren et al. 2018</a:t>
            </a:r>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12</a:t>
            </a:fld>
            <a:endParaRPr lang="en-US" altLang="en-US" dirty="0"/>
          </a:p>
        </p:txBody>
      </p:sp>
    </p:spTree>
    <p:extLst>
      <p:ext uri="{BB962C8B-B14F-4D97-AF65-F5344CB8AC3E}">
        <p14:creationId xmlns:p14="http://schemas.microsoft.com/office/powerpoint/2010/main" val="41507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way, in BERT, the masking is performed only once at data preparation time, and they basically take each sentence and mask it in 10 different ways. Therefore, at training time, the model will only see those 10 variations of each sentence.</a:t>
            </a:r>
          </a:p>
          <a:p>
            <a:r>
              <a:rPr lang="en-GB" dirty="0"/>
              <a:t>On the other hand, in </a:t>
            </a:r>
            <a:r>
              <a:rPr lang="en-GB" dirty="0" err="1"/>
              <a:t>RoBERTa</a:t>
            </a:r>
            <a:r>
              <a:rPr lang="en-GB" dirty="0"/>
              <a:t>, the masking is done during training. Therefore, each time a sentence is incorporated in a minibatch, it gets its masking done, and therefore the number of potentially different masked versions of each sentence is not bounded like in BERT.</a:t>
            </a:r>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15</a:t>
            </a:fld>
            <a:endParaRPr lang="en-US" altLang="en-US" dirty="0"/>
          </a:p>
        </p:txBody>
      </p:sp>
    </p:spTree>
    <p:extLst>
      <p:ext uri="{BB962C8B-B14F-4D97-AF65-F5344CB8AC3E}">
        <p14:creationId xmlns:p14="http://schemas.microsoft.com/office/powerpoint/2010/main" val="3816634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NL" dirty="0"/>
              <a:t>aseline = most frequent</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23</a:t>
            </a:fld>
            <a:endParaRPr lang="en-US" altLang="en-US" dirty="0"/>
          </a:p>
        </p:txBody>
      </p:sp>
    </p:spTree>
    <p:extLst>
      <p:ext uri="{BB962C8B-B14F-4D97-AF65-F5344CB8AC3E}">
        <p14:creationId xmlns:p14="http://schemas.microsoft.com/office/powerpoint/2010/main" val="710523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published anonymously because of its </a:t>
            </a:r>
            <a:r>
              <a:rPr lang="en-GB" dirty="0">
                <a:hlinkClick r:id="rId3" tooltip="Anticlericalism"/>
              </a:rPr>
              <a:t>anticlerical</a:t>
            </a:r>
            <a:r>
              <a:rPr lang="en-GB" dirty="0"/>
              <a:t> content. founding a literary genre, the </a:t>
            </a:r>
            <a:r>
              <a:rPr lang="en-GB" dirty="0">
                <a:hlinkClick r:id="rId4" tooltip="Picaresque novel"/>
              </a:rPr>
              <a:t>picaresque novel</a:t>
            </a:r>
            <a:r>
              <a:rPr lang="en-GB" dirty="0"/>
              <a:t>, </a:t>
            </a:r>
            <a:r>
              <a:rPr lang="en-GB" b="1" i="1" dirty="0"/>
              <a:t>Huckleberry Finn</a:t>
            </a:r>
            <a:endParaRPr lang="en-GB" b="1" dirty="0"/>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26</a:t>
            </a:fld>
            <a:endParaRPr lang="en-US" altLang="en-US" dirty="0"/>
          </a:p>
        </p:txBody>
      </p:sp>
    </p:spTree>
    <p:extLst>
      <p:ext uri="{BB962C8B-B14F-4D97-AF65-F5344CB8AC3E}">
        <p14:creationId xmlns:p14="http://schemas.microsoft.com/office/powerpoint/2010/main" val="1165048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Being Right for the Right Reasons</a:t>
            </a:r>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34</a:t>
            </a:fld>
            <a:endParaRPr lang="en-US" altLang="en-US" dirty="0"/>
          </a:p>
        </p:txBody>
      </p:sp>
    </p:spTree>
    <p:extLst>
      <p:ext uri="{BB962C8B-B14F-4D97-AF65-F5344CB8AC3E}">
        <p14:creationId xmlns:p14="http://schemas.microsoft.com/office/powerpoint/2010/main" val="3855083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653016" y="2362052"/>
            <a:ext cx="6967728" cy="2624328"/>
          </a:xfrm>
        </p:spPr>
        <p:txBody>
          <a:bodyPr anchor="ctr">
            <a:normAutofit fontScale="90000"/>
          </a:bodyPr>
          <a:lstStyle>
            <a:lvl1pPr algn="ctr">
              <a:defRPr sz="4400" b="0">
                <a:solidFill>
                  <a:schemeClr val="accent3"/>
                </a:solidFill>
                <a:latin typeface="+mj-lt"/>
              </a:defRPr>
            </a:lvl1pPr>
          </a:lstStyle>
          <a:p>
            <a:pPr algn="l" eaLnBrk="1" hangingPunct="1"/>
            <a:r>
              <a:rPr lang="en-GB" altLang="en-US" sz="6600" b="1" dirty="0">
                <a:latin typeface="+mn-lt"/>
              </a:rPr>
              <a:t>Click to edit Master title style</a:t>
            </a:r>
            <a:endParaRPr lang="en-US" altLang="en-US" sz="6600" b="1" dirty="0">
              <a:latin typeface="+mn-lt"/>
            </a:endParaRP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648201" y="1905000"/>
            <a:ext cx="6960704"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5" name="Title 1">
            <a:extLst>
              <a:ext uri="{FF2B5EF4-FFF2-40B4-BE49-F238E27FC236}">
                <a16:creationId xmlns:a16="http://schemas.microsoft.com/office/drawing/2014/main" id="{EBC916A3-2B6E-4719-959B-4D40B52E58AF}"/>
              </a:ext>
            </a:extLst>
          </p:cNvPr>
          <p:cNvSpPr>
            <a:spLocks noGrp="1"/>
          </p:cNvSpPr>
          <p:nvPr>
            <p:ph type="title"/>
          </p:nvPr>
        </p:nvSpPr>
        <p:spPr>
          <a:xfrm>
            <a:off x="4648201" y="715961"/>
            <a:ext cx="6960704"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928">
          <p15:clr>
            <a:srgbClr val="5ACBF0"/>
          </p15:clr>
        </p15:guide>
        <p15:guide id="3" orient="horz" pos="2240">
          <p15:clr>
            <a:srgbClr val="5ACBF0"/>
          </p15:clr>
        </p15:guide>
        <p15:guide id="4" orient="horz" pos="2487">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5"/>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6703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4859337"/>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2" name="Title 1">
            <a:extLst>
              <a:ext uri="{FF2B5EF4-FFF2-40B4-BE49-F238E27FC236}">
                <a16:creationId xmlns:a16="http://schemas.microsoft.com/office/drawing/2014/main" id="{6CD6C0B2-9A48-4C93-B61B-29BAD5AA5861}"/>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4"/>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spTree>
    <p:extLst>
      <p:ext uri="{BB962C8B-B14F-4D97-AF65-F5344CB8AC3E}">
        <p14:creationId xmlns:p14="http://schemas.microsoft.com/office/powerpoint/2010/main" val="495523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ttom Pattern Whit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lumMod val="75000"/>
                  </a:schemeClr>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2">
                    <a:lumMod val="75000"/>
                    <a:lumOff val="25000"/>
                  </a:schemeClr>
                </a:solidFill>
                <a:latin typeface="+mn-lt"/>
                <a:ea typeface="+mn-ea"/>
                <a:cs typeface="+mn-cs"/>
              </a:defRPr>
            </a:lvl1pPr>
          </a:lstStyle>
          <a:p>
            <a:pPr lvl="0"/>
            <a:r>
              <a:rPr lang="en-US"/>
              <a:t>Insert content here</a:t>
            </a:r>
          </a:p>
        </p:txBody>
      </p:sp>
      <p:pic>
        <p:nvPicPr>
          <p:cNvPr id="4" name="Graphic 3">
            <a:extLst>
              <a:ext uri="{FF2B5EF4-FFF2-40B4-BE49-F238E27FC236}">
                <a16:creationId xmlns:a16="http://schemas.microsoft.com/office/drawing/2014/main" id="{F0FED17F-41F1-4615-A696-AF6F85A6AB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171A834B-FAC3-4C97-AEAE-75A4B8BAA81B}"/>
              </a:ext>
            </a:extLst>
          </p:cNvPr>
          <p:cNvSpPr>
            <a:spLocks noGrp="1"/>
          </p:cNvSpPr>
          <p:nvPr>
            <p:ph type="title"/>
          </p:nvPr>
        </p:nvSpPr>
        <p:spPr>
          <a:xfrm>
            <a:off x="762000" y="715964"/>
            <a:ext cx="9144000" cy="646332"/>
          </a:xfrm>
        </p:spPr>
        <p:txBody>
          <a:bodyPr vert="horz" lIns="91440" tIns="45720" rIns="91440" bIns="45720" rtlCol="0">
            <a:normAutofit/>
          </a:bodyPr>
          <a:lstStyle>
            <a:lvl1pPr>
              <a:defRPr lang="en-US" sz="4000" b="1">
                <a:solidFill>
                  <a:schemeClr val="accent4"/>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0A1B9BC-7BE7-4893-90FD-CC95830FD8F2}" type="datetimeFigureOut">
              <a:rPr lang="en-US" smtClean="0"/>
              <a:t>7/25/22</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pic>
        <p:nvPicPr>
          <p:cNvPr id="5" name="Graphic 4">
            <a:extLst>
              <a:ext uri="{FF2B5EF4-FFF2-40B4-BE49-F238E27FC236}">
                <a16:creationId xmlns:a16="http://schemas.microsoft.com/office/drawing/2014/main" id="{7A865C00-02F4-49EE-A361-F7D34853CE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
        <p:nvSpPr>
          <p:cNvPr id="7" name="Title 1">
            <a:extLst>
              <a:ext uri="{FF2B5EF4-FFF2-40B4-BE49-F238E27FC236}">
                <a16:creationId xmlns:a16="http://schemas.microsoft.com/office/drawing/2014/main" id="{EF84A5CD-78E4-4FA4-A69A-69BA623DCDE9}"/>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pic>
        <p:nvPicPr>
          <p:cNvPr id="2" name="Graphic 1">
            <a:extLst>
              <a:ext uri="{FF2B5EF4-FFF2-40B4-BE49-F238E27FC236}">
                <a16:creationId xmlns:a16="http://schemas.microsoft.com/office/drawing/2014/main" id="{BEFAC9D2-EFFD-400B-A27D-15491636E8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75" y="266700"/>
            <a:ext cx="4048125" cy="5924550"/>
          </a:xfrm>
          <a:prstGeom prst="rect">
            <a:avLst/>
          </a:prstGeom>
        </p:spPr>
      </p:pic>
      <p:sp>
        <p:nvSpPr>
          <p:cNvPr id="5" name="Title 1">
            <a:extLst>
              <a:ext uri="{FF2B5EF4-FFF2-40B4-BE49-F238E27FC236}">
                <a16:creationId xmlns:a16="http://schemas.microsoft.com/office/drawing/2014/main" id="{A161FF1D-90EC-45F2-A73E-1903E6F9A72D}"/>
              </a:ext>
            </a:extLst>
          </p:cNvPr>
          <p:cNvSpPr>
            <a:spLocks noGrp="1"/>
          </p:cNvSpPr>
          <p:nvPr>
            <p:ph type="title"/>
          </p:nvPr>
        </p:nvSpPr>
        <p:spPr>
          <a:xfrm>
            <a:off x="761999" y="715961"/>
            <a:ext cx="6476999"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429690444"/>
      </p:ext>
    </p:extLst>
  </p:cSld>
  <p:clrMap bg1="lt1" tx1="dk1" bg2="lt2" tx2="dk2" accent1="accent1" accent2="accent2" accent3="accent3" accent4="accent4" accent5="accent5" accent6="accent6" hlink="hlink" folHlink="folHlink"/>
  <p:sldLayoutIdLst>
    <p:sldLayoutId id="2147483689" r:id="rId1"/>
    <p:sldLayoutId id="2147483688" r:id="rId2"/>
    <p:sldLayoutId id="2147483703" r:id="rId3"/>
    <p:sldLayoutId id="2147483690" r:id="rId4"/>
    <p:sldLayoutId id="2147483704" r:id="rId5"/>
    <p:sldLayoutId id="2147483691" r:id="rId6"/>
    <p:sldLayoutId id="2147483694" r:id="rId7"/>
    <p:sldLayoutId id="2147483702" r:id="rId8"/>
    <p:sldLayoutId id="2147483699" r:id="rId9"/>
    <p:sldLayoutId id="2147483701"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video" Target="https://www.youtube.com/embed/oP3c1h8v2ZQ?feature=oemb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stats.stackexchange.com/questions/195456/how-to-select-a-clustering-method-how-to-validate-a-cluster-solution-to-warran"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D7B07-5FAC-4155-1AF0-E4C4CF2BED23}"/>
              </a:ext>
            </a:extLst>
          </p:cNvPr>
          <p:cNvSpPr>
            <a:spLocks noGrp="1"/>
          </p:cNvSpPr>
          <p:nvPr>
            <p:ph type="title"/>
          </p:nvPr>
        </p:nvSpPr>
        <p:spPr/>
        <p:txBody>
          <a:bodyPr/>
          <a:lstStyle/>
          <a:p>
            <a:r>
              <a:rPr lang="en-NL" dirty="0"/>
              <a:t>Applications of NLP</a:t>
            </a:r>
          </a:p>
        </p:txBody>
      </p:sp>
      <p:sp>
        <p:nvSpPr>
          <p:cNvPr id="3" name="Text Placeholder 2">
            <a:extLst>
              <a:ext uri="{FF2B5EF4-FFF2-40B4-BE49-F238E27FC236}">
                <a16:creationId xmlns:a16="http://schemas.microsoft.com/office/drawing/2014/main" id="{FB3C6EC9-4DA6-B359-8116-A8223566ADB1}"/>
              </a:ext>
            </a:extLst>
          </p:cNvPr>
          <p:cNvSpPr>
            <a:spLocks noGrp="1"/>
          </p:cNvSpPr>
          <p:nvPr>
            <p:ph type="body" sz="quarter" idx="12"/>
          </p:nvPr>
        </p:nvSpPr>
        <p:spPr/>
        <p:txBody>
          <a:bodyPr/>
          <a:lstStyle/>
          <a:p>
            <a:endParaRPr lang="en-NL"/>
          </a:p>
        </p:txBody>
      </p:sp>
    </p:spTree>
    <p:extLst>
      <p:ext uri="{BB962C8B-B14F-4D97-AF65-F5344CB8AC3E}">
        <p14:creationId xmlns:p14="http://schemas.microsoft.com/office/powerpoint/2010/main" val="147846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764452-E941-03C4-DA55-710FFA150337}"/>
              </a:ext>
            </a:extLst>
          </p:cNvPr>
          <p:cNvSpPr>
            <a:spLocks noGrp="1"/>
          </p:cNvSpPr>
          <p:nvPr>
            <p:ph type="body" sz="quarter" idx="13"/>
          </p:nvPr>
        </p:nvSpPr>
        <p:spPr/>
        <p:txBody>
          <a:bodyPr/>
          <a:lstStyle/>
          <a:p>
            <a:endParaRPr lang="en-NL"/>
          </a:p>
        </p:txBody>
      </p:sp>
      <p:sp>
        <p:nvSpPr>
          <p:cNvPr id="3" name="Title 2">
            <a:extLst>
              <a:ext uri="{FF2B5EF4-FFF2-40B4-BE49-F238E27FC236}">
                <a16:creationId xmlns:a16="http://schemas.microsoft.com/office/drawing/2014/main" id="{EFC3C5B6-A503-A268-9C1D-E307F27A3352}"/>
              </a:ext>
            </a:extLst>
          </p:cNvPr>
          <p:cNvSpPr>
            <a:spLocks noGrp="1"/>
          </p:cNvSpPr>
          <p:nvPr>
            <p:ph type="title"/>
          </p:nvPr>
        </p:nvSpPr>
        <p:spPr/>
        <p:txBody>
          <a:bodyPr>
            <a:normAutofit fontScale="90000"/>
          </a:bodyPr>
          <a:lstStyle/>
          <a:p>
            <a:r>
              <a:rPr lang="en-NL" dirty="0"/>
              <a:t>Application of Text Clustering  in Media</a:t>
            </a:r>
          </a:p>
        </p:txBody>
      </p:sp>
      <p:pic>
        <p:nvPicPr>
          <p:cNvPr id="4" name="Picture 3">
            <a:extLst>
              <a:ext uri="{FF2B5EF4-FFF2-40B4-BE49-F238E27FC236}">
                <a16:creationId xmlns:a16="http://schemas.microsoft.com/office/drawing/2014/main" id="{3F23479B-A145-F406-B0B0-521132EA0B67}"/>
              </a:ext>
            </a:extLst>
          </p:cNvPr>
          <p:cNvPicPr>
            <a:picLocks noChangeAspect="1"/>
          </p:cNvPicPr>
          <p:nvPr/>
        </p:nvPicPr>
        <p:blipFill>
          <a:blip r:embed="rId2"/>
          <a:stretch>
            <a:fillRect/>
          </a:stretch>
        </p:blipFill>
        <p:spPr>
          <a:xfrm>
            <a:off x="762001" y="1719418"/>
            <a:ext cx="7569200" cy="1878825"/>
          </a:xfrm>
          <a:prstGeom prst="rect">
            <a:avLst/>
          </a:prstGeom>
        </p:spPr>
      </p:pic>
      <p:pic>
        <p:nvPicPr>
          <p:cNvPr id="5" name="Picture 4">
            <a:extLst>
              <a:ext uri="{FF2B5EF4-FFF2-40B4-BE49-F238E27FC236}">
                <a16:creationId xmlns:a16="http://schemas.microsoft.com/office/drawing/2014/main" id="{3E0CD7CA-91B6-D948-49F3-F9D2ADCD740B}"/>
              </a:ext>
            </a:extLst>
          </p:cNvPr>
          <p:cNvPicPr>
            <a:picLocks noChangeAspect="1"/>
          </p:cNvPicPr>
          <p:nvPr/>
        </p:nvPicPr>
        <p:blipFill>
          <a:blip r:embed="rId3"/>
          <a:stretch>
            <a:fillRect/>
          </a:stretch>
        </p:blipFill>
        <p:spPr>
          <a:xfrm>
            <a:off x="762000" y="4136316"/>
            <a:ext cx="7569200" cy="2108200"/>
          </a:xfrm>
          <a:prstGeom prst="rect">
            <a:avLst/>
          </a:prstGeom>
        </p:spPr>
      </p:pic>
    </p:spTree>
    <p:extLst>
      <p:ext uri="{BB962C8B-B14F-4D97-AF65-F5344CB8AC3E}">
        <p14:creationId xmlns:p14="http://schemas.microsoft.com/office/powerpoint/2010/main" val="36183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276DDD-304A-42C0-E489-2972E985B6D1}"/>
              </a:ext>
            </a:extLst>
          </p:cNvPr>
          <p:cNvSpPr>
            <a:spLocks noGrp="1"/>
          </p:cNvSpPr>
          <p:nvPr>
            <p:ph type="title"/>
          </p:nvPr>
        </p:nvSpPr>
        <p:spPr>
          <a:xfrm>
            <a:off x="761999" y="715961"/>
            <a:ext cx="10098505" cy="566739"/>
          </a:xfrm>
        </p:spPr>
        <p:txBody>
          <a:bodyPr>
            <a:normAutofit fontScale="90000"/>
          </a:bodyPr>
          <a:lstStyle/>
          <a:p>
            <a:r>
              <a:rPr lang="en-NL" dirty="0"/>
              <a:t>COVID pandemic (Wicke &amp; Bolognesi 2020)</a:t>
            </a:r>
          </a:p>
        </p:txBody>
      </p:sp>
      <p:pic>
        <p:nvPicPr>
          <p:cNvPr id="5" name="Picture 4">
            <a:extLst>
              <a:ext uri="{FF2B5EF4-FFF2-40B4-BE49-F238E27FC236}">
                <a16:creationId xmlns:a16="http://schemas.microsoft.com/office/drawing/2014/main" id="{D6A4CB03-2884-3E0A-815F-5AB38DA68660}"/>
              </a:ext>
            </a:extLst>
          </p:cNvPr>
          <p:cNvPicPr>
            <a:picLocks noChangeAspect="1"/>
          </p:cNvPicPr>
          <p:nvPr/>
        </p:nvPicPr>
        <p:blipFill>
          <a:blip r:embed="rId2"/>
          <a:stretch>
            <a:fillRect/>
          </a:stretch>
        </p:blipFill>
        <p:spPr>
          <a:xfrm>
            <a:off x="6898105" y="1460809"/>
            <a:ext cx="4837238" cy="4953001"/>
          </a:xfrm>
          <a:prstGeom prst="rect">
            <a:avLst/>
          </a:prstGeom>
        </p:spPr>
      </p:pic>
      <p:sp>
        <p:nvSpPr>
          <p:cNvPr id="9" name="Text Placeholder 1">
            <a:extLst>
              <a:ext uri="{FF2B5EF4-FFF2-40B4-BE49-F238E27FC236}">
                <a16:creationId xmlns:a16="http://schemas.microsoft.com/office/drawing/2014/main" id="{AD7D4B10-8489-1F75-1EF6-E0680C9CC731}"/>
              </a:ext>
            </a:extLst>
          </p:cNvPr>
          <p:cNvSpPr>
            <a:spLocks noGrp="1"/>
          </p:cNvSpPr>
          <p:nvPr>
            <p:ph type="body" sz="quarter" idx="11"/>
          </p:nvPr>
        </p:nvSpPr>
        <p:spPr>
          <a:xfrm>
            <a:off x="762000" y="1460809"/>
            <a:ext cx="6136105" cy="4681229"/>
          </a:xfrm>
        </p:spPr>
        <p:txBody>
          <a:bodyPr>
            <a:normAutofit/>
          </a:bodyPr>
          <a:lstStyle/>
          <a:p>
            <a:r>
              <a:rPr lang="en-NL" dirty="0"/>
              <a:t>Question: </a:t>
            </a:r>
            <a:r>
              <a:rPr lang="en-NL" b="0" dirty="0"/>
              <a:t>What is the framing of the COVID pandemic? </a:t>
            </a:r>
            <a:r>
              <a:rPr lang="en-NL" b="0" dirty="0">
                <a:sym typeface="Wingdings" pitchFamily="2" charset="2"/>
              </a:rPr>
              <a:t>Framing of WAR (fight, combat, battle), STORM (wave, storm, cloud), MONSTER (evil, horror, killer) or TSUNAMI (wave, tragedy, catastrophe).</a:t>
            </a:r>
          </a:p>
          <a:p>
            <a:r>
              <a:rPr lang="en-NL" dirty="0"/>
              <a:t>Data: </a:t>
            </a:r>
            <a:r>
              <a:rPr lang="en-NL" b="0" dirty="0"/>
              <a:t>Twitter around #Covid-19 (80 hashtags)</a:t>
            </a:r>
          </a:p>
          <a:p>
            <a:r>
              <a:rPr lang="en-NL" dirty="0"/>
              <a:t>Method: </a:t>
            </a:r>
            <a:r>
              <a:rPr lang="en-US" b="0" dirty="0"/>
              <a:t>LDA (4 and 16 topics) + correlation of topics with frames</a:t>
            </a:r>
            <a:endParaRPr lang="en-NL" b="0" dirty="0">
              <a:sym typeface="Wingdings" pitchFamily="2" charset="2"/>
            </a:endParaRPr>
          </a:p>
          <a:p>
            <a:r>
              <a:rPr lang="en-NL" dirty="0">
                <a:sym typeface="Wingdings" pitchFamily="2" charset="2"/>
              </a:rPr>
              <a:t>Preprocessing</a:t>
            </a:r>
            <a:r>
              <a:rPr lang="en-NL" b="0" dirty="0">
                <a:sym typeface="Wingdings" pitchFamily="2" charset="2"/>
              </a:rPr>
              <a:t>: Remove stop words, remove covid, remove tokes with less than 3 characters</a:t>
            </a:r>
          </a:p>
          <a:p>
            <a:r>
              <a:rPr lang="en-NL" dirty="0">
                <a:sym typeface="Wingdings" pitchFamily="2" charset="2"/>
              </a:rPr>
              <a:t>Validity assessed: </a:t>
            </a:r>
            <a:r>
              <a:rPr lang="en-NL" b="0" dirty="0">
                <a:sym typeface="Wingdings" pitchFamily="2" charset="2"/>
              </a:rPr>
              <a:t>Qualitatively + external database.</a:t>
            </a:r>
            <a:endParaRPr lang="en-NL" dirty="0">
              <a:sym typeface="Wingdings" pitchFamily="2" charset="2"/>
            </a:endParaRPr>
          </a:p>
          <a:p>
            <a:r>
              <a:rPr lang="en-NL" dirty="0">
                <a:sym typeface="Wingdings" pitchFamily="2" charset="2"/>
              </a:rPr>
              <a:t>Results: </a:t>
            </a:r>
          </a:p>
          <a:p>
            <a:endParaRPr lang="en-NL" b="0" dirty="0">
              <a:sym typeface="Wingdings" pitchFamily="2" charset="2"/>
            </a:endParaRPr>
          </a:p>
          <a:p>
            <a:endParaRPr lang="en-NL" b="0" dirty="0">
              <a:sym typeface="Wingdings" pitchFamily="2" charset="2"/>
            </a:endParaRPr>
          </a:p>
        </p:txBody>
      </p:sp>
    </p:spTree>
    <p:extLst>
      <p:ext uri="{BB962C8B-B14F-4D97-AF65-F5344CB8AC3E}">
        <p14:creationId xmlns:p14="http://schemas.microsoft.com/office/powerpoint/2010/main" val="2380323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276DDD-304A-42C0-E489-2972E985B6D1}"/>
              </a:ext>
            </a:extLst>
          </p:cNvPr>
          <p:cNvSpPr>
            <a:spLocks noGrp="1"/>
          </p:cNvSpPr>
          <p:nvPr>
            <p:ph type="title"/>
          </p:nvPr>
        </p:nvSpPr>
        <p:spPr>
          <a:xfrm>
            <a:off x="762000" y="715961"/>
            <a:ext cx="10869168" cy="1189038"/>
          </a:xfrm>
        </p:spPr>
        <p:txBody>
          <a:bodyPr>
            <a:normAutofit/>
          </a:bodyPr>
          <a:lstStyle/>
          <a:p>
            <a:r>
              <a:rPr lang="en-NL" sz="2800" dirty="0"/>
              <a:t>Refugees crisis (Heidenreich, Lind, Eberl &amp; Boomgaarden, 2019)</a:t>
            </a:r>
          </a:p>
        </p:txBody>
      </p:sp>
      <p:sp>
        <p:nvSpPr>
          <p:cNvPr id="8" name="Text Placeholder 1">
            <a:extLst>
              <a:ext uri="{FF2B5EF4-FFF2-40B4-BE49-F238E27FC236}">
                <a16:creationId xmlns:a16="http://schemas.microsoft.com/office/drawing/2014/main" id="{EA6AF5F6-3FC6-384A-59AC-F6775AAFA778}"/>
              </a:ext>
            </a:extLst>
          </p:cNvPr>
          <p:cNvSpPr txBox="1">
            <a:spLocks/>
          </p:cNvSpPr>
          <p:nvPr/>
        </p:nvSpPr>
        <p:spPr>
          <a:xfrm>
            <a:off x="762000" y="1438554"/>
            <a:ext cx="10869168" cy="30149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Data: </a:t>
            </a:r>
            <a:r>
              <a:rPr lang="en-NL" b="0" dirty="0"/>
              <a:t>130k articles from 24 news outlets</a:t>
            </a:r>
          </a:p>
          <a:p>
            <a:pPr fontAlgn="auto">
              <a:spcAft>
                <a:spcPts val="0"/>
              </a:spcAft>
            </a:pPr>
            <a:r>
              <a:rPr lang="en-NL" dirty="0"/>
              <a:t>Method: </a:t>
            </a:r>
            <a:r>
              <a:rPr lang="en-US" b="0" dirty="0"/>
              <a:t>LDA (10 topics per country) + manual labeling.</a:t>
            </a:r>
            <a:endParaRPr lang="en-NL" b="0" dirty="0">
              <a:sym typeface="Wingdings" pitchFamily="2" charset="2"/>
            </a:endParaRPr>
          </a:p>
          <a:p>
            <a:pPr fontAlgn="auto">
              <a:spcAft>
                <a:spcPts val="0"/>
              </a:spcAft>
            </a:pPr>
            <a:r>
              <a:rPr lang="en-NL" dirty="0">
                <a:sym typeface="Wingdings" pitchFamily="2" charset="2"/>
              </a:rPr>
              <a:t>Preprocessing</a:t>
            </a:r>
            <a:r>
              <a:rPr lang="en-NL" b="0" dirty="0">
                <a:sym typeface="Wingdings" pitchFamily="2" charset="2"/>
              </a:rPr>
              <a:t>: Unclear</a:t>
            </a:r>
          </a:p>
          <a:p>
            <a:pPr fontAlgn="auto">
              <a:spcAft>
                <a:spcPts val="0"/>
              </a:spcAft>
            </a:pPr>
            <a:r>
              <a:rPr lang="en-NL" dirty="0">
                <a:sym typeface="Wingdings" pitchFamily="2" charset="2"/>
              </a:rPr>
              <a:t>Validation: </a:t>
            </a:r>
            <a:r>
              <a:rPr lang="en-NL" b="0" dirty="0">
                <a:sym typeface="Wingdings" pitchFamily="2" charset="2"/>
              </a:rPr>
              <a:t>Semantic validity (are the topics distinctive) + Randomly reading three articles per topic/country + predictive validity (are important events such as elections reflected)</a:t>
            </a:r>
            <a:endParaRPr lang="en-NL" dirty="0">
              <a:sym typeface="Wingdings" pitchFamily="2" charset="2"/>
            </a:endParaRPr>
          </a:p>
          <a:p>
            <a:pPr fontAlgn="auto">
              <a:spcAft>
                <a:spcPts val="0"/>
              </a:spcAft>
            </a:pPr>
            <a:r>
              <a:rPr lang="en-NL" dirty="0">
                <a:sym typeface="Wingdings" pitchFamily="2" charset="2"/>
              </a:rPr>
              <a:t>Results: </a:t>
            </a:r>
          </a:p>
          <a:p>
            <a:pPr fontAlgn="auto">
              <a:spcAft>
                <a:spcPts val="0"/>
              </a:spcAft>
            </a:pPr>
            <a:endParaRPr lang="en-NL" b="0" dirty="0">
              <a:sym typeface="Wingdings" pitchFamily="2" charset="2"/>
            </a:endParaRPr>
          </a:p>
        </p:txBody>
      </p:sp>
      <p:pic>
        <p:nvPicPr>
          <p:cNvPr id="12" name="New picture">
            <a:extLst>
              <a:ext uri="{FF2B5EF4-FFF2-40B4-BE49-F238E27FC236}">
                <a16:creationId xmlns:a16="http://schemas.microsoft.com/office/drawing/2014/main" id="{B7316F9F-8ADB-165D-667E-33F92108F8CC}"/>
              </a:ext>
            </a:extLst>
          </p:cNvPr>
          <p:cNvPicPr/>
          <p:nvPr/>
        </p:nvPicPr>
        <p:blipFill rotWithShape="1">
          <a:blip r:embed="rId3"/>
          <a:srcRect b="66682"/>
          <a:stretch/>
        </p:blipFill>
        <p:spPr>
          <a:xfrm>
            <a:off x="1956816" y="3157274"/>
            <a:ext cx="8549640" cy="3700726"/>
          </a:xfrm>
          <a:prstGeom prst="rect">
            <a:avLst/>
          </a:prstGeom>
        </p:spPr>
      </p:pic>
    </p:spTree>
    <p:extLst>
      <p:ext uri="{BB962C8B-B14F-4D97-AF65-F5344CB8AC3E}">
        <p14:creationId xmlns:p14="http://schemas.microsoft.com/office/powerpoint/2010/main" val="2253268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BEAA63-36A2-9773-0BAA-3385F409BF2B}"/>
              </a:ext>
            </a:extLst>
          </p:cNvPr>
          <p:cNvSpPr>
            <a:spLocks noGrp="1"/>
          </p:cNvSpPr>
          <p:nvPr>
            <p:ph type="body" sz="quarter" idx="13"/>
          </p:nvPr>
        </p:nvSpPr>
        <p:spPr/>
        <p:txBody>
          <a:bodyPr/>
          <a:lstStyle/>
          <a:p>
            <a:r>
              <a:rPr lang="en-NL" dirty="0"/>
              <a:t>Applications in Information Diffusion</a:t>
            </a:r>
          </a:p>
        </p:txBody>
      </p:sp>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normAutofit/>
          </a:bodyPr>
          <a:lstStyle/>
          <a:p>
            <a:r>
              <a:rPr lang="en-NL" dirty="0"/>
              <a:t>Similarity between words</a:t>
            </a:r>
          </a:p>
        </p:txBody>
      </p:sp>
    </p:spTree>
    <p:extLst>
      <p:ext uri="{BB962C8B-B14F-4D97-AF65-F5344CB8AC3E}">
        <p14:creationId xmlns:p14="http://schemas.microsoft.com/office/powerpoint/2010/main" val="1446874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DB7D81-0F9A-C192-B39E-F018FB583097}"/>
              </a:ext>
            </a:extLst>
          </p:cNvPr>
          <p:cNvSpPr>
            <a:spLocks noGrp="1"/>
          </p:cNvSpPr>
          <p:nvPr>
            <p:ph type="body" sz="quarter" idx="11"/>
          </p:nvPr>
        </p:nvSpPr>
        <p:spPr>
          <a:xfrm>
            <a:off x="762000" y="1593850"/>
            <a:ext cx="6433888" cy="3844424"/>
          </a:xfrm>
        </p:spPr>
        <p:txBody>
          <a:bodyPr>
            <a:normAutofit/>
          </a:bodyPr>
          <a:lstStyle/>
          <a:p>
            <a:r>
              <a:rPr lang="en-NL" b="0" dirty="0"/>
              <a:t>Option 1: Cosine similarity TF-IDF representations</a:t>
            </a:r>
          </a:p>
          <a:p>
            <a:r>
              <a:rPr lang="en-NL" b="0" dirty="0"/>
              <a:t>Option 2: Average word embeddings, cosine similarity. Works only for small sentences.</a:t>
            </a:r>
          </a:p>
          <a:p>
            <a:r>
              <a:rPr lang="en-NL" b="0" dirty="0"/>
              <a:t>Option 3: Train BERT, pass two sentences (but creates one embedding for the combination)</a:t>
            </a:r>
          </a:p>
          <a:p>
            <a:r>
              <a:rPr lang="en-NL" dirty="0"/>
              <a:t>Option 4: Siamese BERT-Networks</a:t>
            </a:r>
            <a:r>
              <a:rPr lang="en-NL" b="0" dirty="0"/>
              <a:t>: P</a:t>
            </a:r>
            <a:r>
              <a:rPr lang="en-GB" b="0" dirty="0"/>
              <a:t>re-trained only on books + Wikipedia (via BERT) and on NLI data (sentence pairs)</a:t>
            </a:r>
          </a:p>
          <a:p>
            <a:endParaRPr lang="en-NL" dirty="0"/>
          </a:p>
        </p:txBody>
      </p:sp>
      <p:sp>
        <p:nvSpPr>
          <p:cNvPr id="4" name="Title 3">
            <a:extLst>
              <a:ext uri="{FF2B5EF4-FFF2-40B4-BE49-F238E27FC236}">
                <a16:creationId xmlns:a16="http://schemas.microsoft.com/office/drawing/2014/main" id="{CC9BC35A-9E6B-5CD5-017E-0CC5595B0197}"/>
              </a:ext>
            </a:extLst>
          </p:cNvPr>
          <p:cNvSpPr>
            <a:spLocks noGrp="1"/>
          </p:cNvSpPr>
          <p:nvPr>
            <p:ph type="title"/>
          </p:nvPr>
        </p:nvSpPr>
        <p:spPr>
          <a:xfrm>
            <a:off x="762000" y="715961"/>
            <a:ext cx="10932695" cy="703765"/>
          </a:xfrm>
        </p:spPr>
        <p:txBody>
          <a:bodyPr/>
          <a:lstStyle/>
          <a:p>
            <a:r>
              <a:rPr lang="en-NL" dirty="0"/>
              <a:t>How to measure similarity between words?</a:t>
            </a:r>
          </a:p>
        </p:txBody>
      </p:sp>
      <p:pic>
        <p:nvPicPr>
          <p:cNvPr id="3" name="Picture 2" descr="Sentence-BERT: Sentence Embeddings using Siamese BERT-Networks">
            <a:extLst>
              <a:ext uri="{FF2B5EF4-FFF2-40B4-BE49-F238E27FC236}">
                <a16:creationId xmlns:a16="http://schemas.microsoft.com/office/drawing/2014/main" id="{8D722353-1EC6-6A0D-7A76-9AE4FAD90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331" y="2115300"/>
            <a:ext cx="4456157" cy="44883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9EB565-1A10-0C0B-298C-FAD80DF78666}"/>
              </a:ext>
            </a:extLst>
          </p:cNvPr>
          <p:cNvPicPr>
            <a:picLocks noChangeAspect="1"/>
          </p:cNvPicPr>
          <p:nvPr/>
        </p:nvPicPr>
        <p:blipFill>
          <a:blip r:embed="rId3"/>
          <a:stretch>
            <a:fillRect/>
          </a:stretch>
        </p:blipFill>
        <p:spPr>
          <a:xfrm>
            <a:off x="762000" y="4986472"/>
            <a:ext cx="6433887" cy="1630897"/>
          </a:xfrm>
          <a:prstGeom prst="rect">
            <a:avLst/>
          </a:prstGeom>
        </p:spPr>
      </p:pic>
    </p:spTree>
    <p:extLst>
      <p:ext uri="{BB962C8B-B14F-4D97-AF65-F5344CB8AC3E}">
        <p14:creationId xmlns:p14="http://schemas.microsoft.com/office/powerpoint/2010/main" val="410751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9BC35A-9E6B-5CD5-017E-0CC5595B0197}"/>
              </a:ext>
            </a:extLst>
          </p:cNvPr>
          <p:cNvSpPr>
            <a:spLocks noGrp="1"/>
          </p:cNvSpPr>
          <p:nvPr>
            <p:ph type="title"/>
          </p:nvPr>
        </p:nvSpPr>
        <p:spPr/>
        <p:txBody>
          <a:bodyPr/>
          <a:lstStyle/>
          <a:p>
            <a:r>
              <a:rPr lang="en-NL" dirty="0"/>
              <a:t>Sentence similarity</a:t>
            </a:r>
          </a:p>
        </p:txBody>
      </p:sp>
      <p:pic>
        <p:nvPicPr>
          <p:cNvPr id="8" name="Picture 7">
            <a:extLst>
              <a:ext uri="{FF2B5EF4-FFF2-40B4-BE49-F238E27FC236}">
                <a16:creationId xmlns:a16="http://schemas.microsoft.com/office/drawing/2014/main" id="{4CAB30A4-6143-79BC-80C4-C477B474DF33}"/>
              </a:ext>
            </a:extLst>
          </p:cNvPr>
          <p:cNvPicPr>
            <a:picLocks noChangeAspect="1"/>
          </p:cNvPicPr>
          <p:nvPr/>
        </p:nvPicPr>
        <p:blipFill>
          <a:blip r:embed="rId3"/>
          <a:stretch>
            <a:fillRect/>
          </a:stretch>
        </p:blipFill>
        <p:spPr>
          <a:xfrm>
            <a:off x="478837" y="1641106"/>
            <a:ext cx="11130781" cy="2994901"/>
          </a:xfrm>
          <a:prstGeom prst="rect">
            <a:avLst/>
          </a:prstGeom>
        </p:spPr>
      </p:pic>
    </p:spTree>
    <p:extLst>
      <p:ext uri="{BB962C8B-B14F-4D97-AF65-F5344CB8AC3E}">
        <p14:creationId xmlns:p14="http://schemas.microsoft.com/office/powerpoint/2010/main" val="2767125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DB7D81-0F9A-C192-B39E-F018FB583097}"/>
              </a:ext>
            </a:extLst>
          </p:cNvPr>
          <p:cNvSpPr>
            <a:spLocks noGrp="1"/>
          </p:cNvSpPr>
          <p:nvPr>
            <p:ph type="body" sz="quarter" idx="11"/>
          </p:nvPr>
        </p:nvSpPr>
        <p:spPr>
          <a:xfrm>
            <a:off x="762000" y="1711532"/>
            <a:ext cx="5334000" cy="4917867"/>
          </a:xfrm>
        </p:spPr>
        <p:txBody>
          <a:bodyPr>
            <a:normAutofit/>
          </a:bodyPr>
          <a:lstStyle/>
          <a:p>
            <a:r>
              <a:rPr lang="en-NL" dirty="0"/>
              <a:t>Question</a:t>
            </a:r>
            <a:r>
              <a:rPr lang="en-NL" b="0" dirty="0"/>
              <a:t>: Understand effect of network structure on information diffusal</a:t>
            </a:r>
          </a:p>
          <a:p>
            <a:r>
              <a:rPr lang="en-NL" dirty="0"/>
              <a:t>Hypothesis 1: </a:t>
            </a:r>
            <a:r>
              <a:rPr lang="en-NL" b="0" dirty="0"/>
              <a:t>Network helps preserve more information</a:t>
            </a:r>
            <a:endParaRPr lang="en-NL" dirty="0"/>
          </a:p>
          <a:p>
            <a:endParaRPr lang="en-NL" b="0" dirty="0"/>
          </a:p>
          <a:p>
            <a:endParaRPr lang="en-NL" b="0" dirty="0"/>
          </a:p>
          <a:p>
            <a:endParaRPr lang="en-NL" b="0" dirty="0"/>
          </a:p>
          <a:p>
            <a:endParaRPr lang="en-NL" b="0" dirty="0"/>
          </a:p>
          <a:p>
            <a:endParaRPr lang="en-NL" b="0" dirty="0"/>
          </a:p>
          <a:p>
            <a:endParaRPr lang="en-NL" b="0" dirty="0"/>
          </a:p>
          <a:p>
            <a:r>
              <a:rPr lang="en-NL" dirty="0"/>
              <a:t>Hypothesis 2</a:t>
            </a:r>
            <a:r>
              <a:rPr lang="en-NL" b="0" dirty="0"/>
              <a:t>: Network structure helps preserve “the essence” of the story</a:t>
            </a:r>
          </a:p>
          <a:p>
            <a:r>
              <a:rPr lang="en-NL" b="0" dirty="0"/>
              <a:t>If true: Independent replicates should be more correlated</a:t>
            </a:r>
          </a:p>
          <a:p>
            <a:endParaRPr lang="en-NL" b="0" dirty="0"/>
          </a:p>
        </p:txBody>
      </p:sp>
      <p:sp>
        <p:nvSpPr>
          <p:cNvPr id="4" name="Title 3">
            <a:extLst>
              <a:ext uri="{FF2B5EF4-FFF2-40B4-BE49-F238E27FC236}">
                <a16:creationId xmlns:a16="http://schemas.microsoft.com/office/drawing/2014/main" id="{CC9BC35A-9E6B-5CD5-017E-0CC5595B0197}"/>
              </a:ext>
            </a:extLst>
          </p:cNvPr>
          <p:cNvSpPr>
            <a:spLocks noGrp="1"/>
          </p:cNvSpPr>
          <p:nvPr>
            <p:ph type="title"/>
          </p:nvPr>
        </p:nvSpPr>
        <p:spPr>
          <a:xfrm>
            <a:off x="762000" y="431257"/>
            <a:ext cx="9248274" cy="695744"/>
          </a:xfrm>
        </p:spPr>
        <p:txBody>
          <a:bodyPr>
            <a:normAutofit/>
          </a:bodyPr>
          <a:lstStyle/>
          <a:p>
            <a:r>
              <a:rPr lang="en-NL" sz="3200" dirty="0"/>
              <a:t>Application: Analyzing experiment data</a:t>
            </a:r>
          </a:p>
        </p:txBody>
      </p:sp>
      <p:pic>
        <p:nvPicPr>
          <p:cNvPr id="10" name="Picture 9" descr="Diagram&#10;&#10;Description automatically generated with medium confidence">
            <a:extLst>
              <a:ext uri="{FF2B5EF4-FFF2-40B4-BE49-F238E27FC236}">
                <a16:creationId xmlns:a16="http://schemas.microsoft.com/office/drawing/2014/main" id="{9FF90ACC-42C4-63A5-A5A1-FA3BE0F5CC8E}"/>
              </a:ext>
            </a:extLst>
          </p:cNvPr>
          <p:cNvPicPr>
            <a:picLocks noChangeAspect="1"/>
          </p:cNvPicPr>
          <p:nvPr/>
        </p:nvPicPr>
        <p:blipFill rotWithShape="1">
          <a:blip r:embed="rId2"/>
          <a:srcRect b="3315"/>
          <a:stretch/>
        </p:blipFill>
        <p:spPr>
          <a:xfrm>
            <a:off x="6589059" y="2217321"/>
            <a:ext cx="4978632" cy="3425243"/>
          </a:xfrm>
          <a:prstGeom prst="rect">
            <a:avLst/>
          </a:prstGeom>
        </p:spPr>
      </p:pic>
      <p:pic>
        <p:nvPicPr>
          <p:cNvPr id="11" name="Picture 10">
            <a:extLst>
              <a:ext uri="{FF2B5EF4-FFF2-40B4-BE49-F238E27FC236}">
                <a16:creationId xmlns:a16="http://schemas.microsoft.com/office/drawing/2014/main" id="{110AC230-4A4D-B601-7AB8-9354560CFB02}"/>
              </a:ext>
            </a:extLst>
          </p:cNvPr>
          <p:cNvPicPr>
            <a:picLocks noChangeAspect="1"/>
          </p:cNvPicPr>
          <p:nvPr/>
        </p:nvPicPr>
        <p:blipFill>
          <a:blip r:embed="rId3"/>
          <a:stretch>
            <a:fillRect/>
          </a:stretch>
        </p:blipFill>
        <p:spPr>
          <a:xfrm>
            <a:off x="2291932" y="2818946"/>
            <a:ext cx="3636743" cy="2221992"/>
          </a:xfrm>
          <a:prstGeom prst="rect">
            <a:avLst/>
          </a:prstGeom>
        </p:spPr>
      </p:pic>
      <p:sp>
        <p:nvSpPr>
          <p:cNvPr id="13" name="TextBox 12">
            <a:extLst>
              <a:ext uri="{FF2B5EF4-FFF2-40B4-BE49-F238E27FC236}">
                <a16:creationId xmlns:a16="http://schemas.microsoft.com/office/drawing/2014/main" id="{3A116079-7AD8-797C-3021-AB8E2EB09111}"/>
              </a:ext>
            </a:extLst>
          </p:cNvPr>
          <p:cNvSpPr txBox="1"/>
          <p:nvPr/>
        </p:nvSpPr>
        <p:spPr>
          <a:xfrm>
            <a:off x="735106" y="877475"/>
            <a:ext cx="7100021" cy="369332"/>
          </a:xfrm>
          <a:prstGeom prst="rect">
            <a:avLst/>
          </a:prstGeom>
          <a:noFill/>
        </p:spPr>
        <p:txBody>
          <a:bodyPr wrap="none" rtlCol="0">
            <a:spAutoFit/>
          </a:bodyPr>
          <a:lstStyle/>
          <a:p>
            <a:r>
              <a:rPr lang="en-GB" dirty="0" err="1"/>
              <a:t>Aloric</a:t>
            </a:r>
            <a:r>
              <a:rPr lang="en-GB" dirty="0"/>
              <a:t>, Garcia-Bernardo, </a:t>
            </a:r>
            <a:r>
              <a:rPr lang="en-GB" dirty="0" err="1"/>
              <a:t>Krafft</a:t>
            </a:r>
            <a:r>
              <a:rPr lang="en-GB" dirty="0"/>
              <a:t>, Hardy, Morgan, Neu, Santoro (202x)</a:t>
            </a:r>
            <a:endParaRPr lang="en-NL" dirty="0"/>
          </a:p>
        </p:txBody>
      </p:sp>
      <p:sp>
        <p:nvSpPr>
          <p:cNvPr id="14" name="TextBox 13">
            <a:extLst>
              <a:ext uri="{FF2B5EF4-FFF2-40B4-BE49-F238E27FC236}">
                <a16:creationId xmlns:a16="http://schemas.microsoft.com/office/drawing/2014/main" id="{FB693299-B346-C341-6771-A08993167A32}"/>
              </a:ext>
            </a:extLst>
          </p:cNvPr>
          <p:cNvSpPr txBox="1"/>
          <p:nvPr/>
        </p:nvSpPr>
        <p:spPr>
          <a:xfrm>
            <a:off x="6589059" y="1658655"/>
            <a:ext cx="3057247" cy="646331"/>
          </a:xfrm>
          <a:prstGeom prst="rect">
            <a:avLst/>
          </a:prstGeom>
          <a:noFill/>
        </p:spPr>
        <p:txBody>
          <a:bodyPr wrap="none" rtlCol="0">
            <a:spAutoFit/>
          </a:bodyPr>
          <a:lstStyle/>
          <a:p>
            <a:r>
              <a:rPr lang="en-NL" b="1" dirty="0"/>
              <a:t>Data/experimental design:</a:t>
            </a:r>
          </a:p>
          <a:p>
            <a:endParaRPr lang="en-NL" b="1" dirty="0"/>
          </a:p>
        </p:txBody>
      </p:sp>
    </p:spTree>
    <p:extLst>
      <p:ext uri="{BB962C8B-B14F-4D97-AF65-F5344CB8AC3E}">
        <p14:creationId xmlns:p14="http://schemas.microsoft.com/office/powerpoint/2010/main" val="2817650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3C5B1B-D5CD-A604-A660-D91436A12DAC}"/>
              </a:ext>
            </a:extLst>
          </p:cNvPr>
          <p:cNvSpPr>
            <a:spLocks noGrp="1"/>
          </p:cNvSpPr>
          <p:nvPr>
            <p:ph type="title"/>
          </p:nvPr>
        </p:nvSpPr>
        <p:spPr>
          <a:xfrm>
            <a:off x="761999" y="715961"/>
            <a:ext cx="7970521" cy="1189038"/>
          </a:xfrm>
        </p:spPr>
        <p:txBody>
          <a:bodyPr/>
          <a:lstStyle/>
          <a:p>
            <a:r>
              <a:rPr lang="en-NL" dirty="0"/>
              <a:t>Between-replicates similarity</a:t>
            </a:r>
          </a:p>
        </p:txBody>
      </p:sp>
      <p:pic>
        <p:nvPicPr>
          <p:cNvPr id="16" name="Picture 15" descr="Chart&#10;&#10;Description automatically generated with medium confidence">
            <a:extLst>
              <a:ext uri="{FF2B5EF4-FFF2-40B4-BE49-F238E27FC236}">
                <a16:creationId xmlns:a16="http://schemas.microsoft.com/office/drawing/2014/main" id="{F4A0F569-0767-C38D-4A74-1AB56D66E987}"/>
              </a:ext>
            </a:extLst>
          </p:cNvPr>
          <p:cNvPicPr>
            <a:picLocks noChangeAspect="1"/>
          </p:cNvPicPr>
          <p:nvPr/>
        </p:nvPicPr>
        <p:blipFill>
          <a:blip r:embed="rId2"/>
          <a:stretch>
            <a:fillRect/>
          </a:stretch>
        </p:blipFill>
        <p:spPr>
          <a:xfrm>
            <a:off x="858602" y="1607743"/>
            <a:ext cx="6447454" cy="4679357"/>
          </a:xfrm>
          <a:prstGeom prst="rect">
            <a:avLst/>
          </a:prstGeom>
        </p:spPr>
      </p:pic>
    </p:spTree>
    <p:extLst>
      <p:ext uri="{BB962C8B-B14F-4D97-AF65-F5344CB8AC3E}">
        <p14:creationId xmlns:p14="http://schemas.microsoft.com/office/powerpoint/2010/main" val="3197798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lstStyle/>
          <a:p>
            <a:r>
              <a:rPr lang="en-NL" dirty="0"/>
              <a:t>Applications in Humanities</a:t>
            </a:r>
          </a:p>
        </p:txBody>
      </p:sp>
      <p:pic>
        <p:nvPicPr>
          <p:cNvPr id="4" name="Picture 3">
            <a:extLst>
              <a:ext uri="{FF2B5EF4-FFF2-40B4-BE49-F238E27FC236}">
                <a16:creationId xmlns:a16="http://schemas.microsoft.com/office/drawing/2014/main" id="{A5DCF47C-B8E0-4AC1-1C31-C409FA4CBF6F}"/>
              </a:ext>
            </a:extLst>
          </p:cNvPr>
          <p:cNvPicPr>
            <a:picLocks noChangeAspect="1"/>
          </p:cNvPicPr>
          <p:nvPr/>
        </p:nvPicPr>
        <p:blipFill>
          <a:blip r:embed="rId2"/>
          <a:stretch>
            <a:fillRect/>
          </a:stretch>
        </p:blipFill>
        <p:spPr>
          <a:xfrm>
            <a:off x="762000" y="1644964"/>
            <a:ext cx="9906000" cy="2425700"/>
          </a:xfrm>
          <a:prstGeom prst="rect">
            <a:avLst/>
          </a:prstGeom>
        </p:spPr>
      </p:pic>
    </p:spTree>
    <p:extLst>
      <p:ext uri="{BB962C8B-B14F-4D97-AF65-F5344CB8AC3E}">
        <p14:creationId xmlns:p14="http://schemas.microsoft.com/office/powerpoint/2010/main" val="2772671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descr="Kurt Vonnegut on the Shapes of Stories">
            <a:hlinkClick r:id="" action="ppaction://media"/>
            <a:extLst>
              <a:ext uri="{FF2B5EF4-FFF2-40B4-BE49-F238E27FC236}">
                <a16:creationId xmlns:a16="http://schemas.microsoft.com/office/drawing/2014/main" id="{BFFFE22E-830A-DCD8-6E00-0EC6C0478553}"/>
              </a:ext>
            </a:extLst>
          </p:cNvPr>
          <p:cNvPicPr>
            <a:picLocks noRot="1" noChangeAspect="1"/>
          </p:cNvPicPr>
          <p:nvPr>
            <a:videoFile r:link="rId1"/>
          </p:nvPr>
        </p:nvPicPr>
        <p:blipFill>
          <a:blip r:embed="rId3"/>
          <a:stretch>
            <a:fillRect/>
          </a:stretch>
        </p:blipFill>
        <p:spPr>
          <a:xfrm>
            <a:off x="287300" y="926556"/>
            <a:ext cx="7069872" cy="5302405"/>
          </a:xfrm>
          <a:prstGeom prst="rect">
            <a:avLst/>
          </a:prstGeom>
        </p:spPr>
      </p:pic>
      <p:sp>
        <p:nvSpPr>
          <p:cNvPr id="6" name="TextBox 5">
            <a:extLst>
              <a:ext uri="{FF2B5EF4-FFF2-40B4-BE49-F238E27FC236}">
                <a16:creationId xmlns:a16="http://schemas.microsoft.com/office/drawing/2014/main" id="{FD2D6441-1C01-5B5D-3549-282F19740093}"/>
              </a:ext>
            </a:extLst>
          </p:cNvPr>
          <p:cNvSpPr txBox="1"/>
          <p:nvPr/>
        </p:nvSpPr>
        <p:spPr>
          <a:xfrm>
            <a:off x="287300" y="280225"/>
            <a:ext cx="11213326" cy="646331"/>
          </a:xfrm>
          <a:prstGeom prst="rect">
            <a:avLst/>
          </a:prstGeom>
          <a:noFill/>
        </p:spPr>
        <p:txBody>
          <a:bodyPr wrap="none" rtlCol="0">
            <a:spAutoFit/>
          </a:bodyPr>
          <a:lstStyle/>
          <a:p>
            <a:r>
              <a:rPr lang="en-GB" dirty="0"/>
              <a:t>‘There is no reason why the simple shapes of stories can’t be fed into computers, they are beautiful shapes.’</a:t>
            </a:r>
          </a:p>
          <a:p>
            <a:r>
              <a:rPr lang="en-GB" dirty="0"/>
              <a:t>- Kurt </a:t>
            </a:r>
            <a:r>
              <a:rPr lang="en-GB" dirty="0" err="1"/>
              <a:t>Vonnegurt</a:t>
            </a:r>
            <a:endParaRPr lang="en-NL" dirty="0"/>
          </a:p>
        </p:txBody>
      </p:sp>
    </p:spTree>
    <p:extLst>
      <p:ext uri="{BB962C8B-B14F-4D97-AF65-F5344CB8AC3E}">
        <p14:creationId xmlns:p14="http://schemas.microsoft.com/office/powerpoint/2010/main" val="357561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5B7A18-59B7-D7EA-8659-EA971C3BDCB9}"/>
              </a:ext>
            </a:extLst>
          </p:cNvPr>
          <p:cNvSpPr>
            <a:spLocks noGrp="1"/>
          </p:cNvSpPr>
          <p:nvPr>
            <p:ph type="body" sz="quarter" idx="11"/>
          </p:nvPr>
        </p:nvSpPr>
        <p:spPr>
          <a:xfrm>
            <a:off x="761999" y="1124712"/>
            <a:ext cx="9954127" cy="5564846"/>
          </a:xfrm>
        </p:spPr>
        <p:txBody>
          <a:bodyPr>
            <a:normAutofit lnSpcReduction="10000"/>
          </a:bodyPr>
          <a:lstStyle/>
          <a:p>
            <a:r>
              <a:rPr lang="en-NL" dirty="0"/>
              <a:t>Text -&gt; Numeric:</a:t>
            </a:r>
            <a:endParaRPr lang="en-NL" b="0" dirty="0"/>
          </a:p>
          <a:p>
            <a:pPr marL="285750" indent="-285750">
              <a:buFontTx/>
              <a:buChar char="-"/>
            </a:pPr>
            <a:r>
              <a:rPr lang="en-NL" b="0" dirty="0"/>
              <a:t>TF; TF-IDF; Word embeddings</a:t>
            </a:r>
          </a:p>
          <a:p>
            <a:endParaRPr lang="en-NL" dirty="0"/>
          </a:p>
          <a:p>
            <a:r>
              <a:rPr lang="en-NL" dirty="0"/>
              <a:t>Similarity</a:t>
            </a:r>
            <a:r>
              <a:rPr lang="en-NL" b="0" dirty="0"/>
              <a:t> (often cosine similarity)</a:t>
            </a:r>
            <a:endParaRPr lang="en-NL" dirty="0"/>
          </a:p>
          <a:p>
            <a:endParaRPr lang="en-NL" dirty="0"/>
          </a:p>
          <a:p>
            <a:r>
              <a:rPr lang="en-NL" dirty="0"/>
              <a:t>Clustering</a:t>
            </a:r>
          </a:p>
          <a:p>
            <a:pPr marL="285750" indent="-285750">
              <a:buFontTx/>
              <a:buChar char="-"/>
            </a:pPr>
            <a:r>
              <a:rPr lang="en-NL" b="0" dirty="0"/>
              <a:t>TF-IDF + Dimensionality reduction (e.g. TruncatedSVD) + Clustering (e.g. K-Means)</a:t>
            </a:r>
          </a:p>
          <a:p>
            <a:pPr marL="285750" indent="-285750">
              <a:buFontTx/>
              <a:buChar char="-"/>
            </a:pPr>
            <a:r>
              <a:rPr lang="en-NL" b="0" dirty="0"/>
              <a:t>Word embeddings + Clustering (e.g. K-Means)</a:t>
            </a:r>
          </a:p>
          <a:p>
            <a:pPr marL="285750" indent="-285750">
              <a:buFontTx/>
              <a:buChar char="-"/>
            </a:pPr>
            <a:r>
              <a:rPr lang="en-NL" b="0" dirty="0"/>
              <a:t>Document-Term Matrix (CountVectorizer) + LDA </a:t>
            </a:r>
          </a:p>
          <a:p>
            <a:endParaRPr lang="en-NL" b="0" dirty="0"/>
          </a:p>
          <a:p>
            <a:r>
              <a:rPr lang="en-NL" dirty="0"/>
              <a:t>Classification</a:t>
            </a:r>
          </a:p>
          <a:p>
            <a:pPr marL="285750" indent="-285750">
              <a:buFontTx/>
              <a:buChar char="-"/>
            </a:pPr>
            <a:r>
              <a:rPr lang="en-NL" b="0" dirty="0"/>
              <a:t>TF-IDF (+ Dimensionality reduction) + Classifier (e.g. LogisticRegression)</a:t>
            </a:r>
          </a:p>
          <a:p>
            <a:pPr marL="285750" indent="-285750">
              <a:buFontTx/>
              <a:buChar char="-"/>
            </a:pPr>
            <a:r>
              <a:rPr lang="en-NL" b="0" dirty="0"/>
              <a:t>Word embeddings + Classifier (e.g. LogisticRegression)</a:t>
            </a:r>
          </a:p>
          <a:p>
            <a:pPr marL="285750" indent="-285750">
              <a:buFontTx/>
              <a:buChar char="-"/>
            </a:pPr>
            <a:r>
              <a:rPr lang="en-NL" b="0" dirty="0"/>
              <a:t>Neural Networks (Feed-forward, RNN, LSTM, CNN, Transformers)</a:t>
            </a:r>
          </a:p>
          <a:p>
            <a:pPr marL="285750" indent="-285750">
              <a:buFontTx/>
              <a:buChar char="-"/>
            </a:pPr>
            <a:endParaRPr lang="en-NL" b="0" dirty="0"/>
          </a:p>
          <a:p>
            <a:r>
              <a:rPr lang="en-NL" b="0" dirty="0"/>
              <a:t>Tomorrow: </a:t>
            </a:r>
            <a:r>
              <a:rPr lang="en-NL" dirty="0"/>
              <a:t>Sentiment analysis</a:t>
            </a:r>
          </a:p>
          <a:p>
            <a:endParaRPr lang="en-NL" dirty="0"/>
          </a:p>
        </p:txBody>
      </p:sp>
      <p:sp>
        <p:nvSpPr>
          <p:cNvPr id="4" name="Title 3">
            <a:extLst>
              <a:ext uri="{FF2B5EF4-FFF2-40B4-BE49-F238E27FC236}">
                <a16:creationId xmlns:a16="http://schemas.microsoft.com/office/drawing/2014/main" id="{DFAE9913-6E4D-5C91-23E7-9C5A81A807E1}"/>
              </a:ext>
            </a:extLst>
          </p:cNvPr>
          <p:cNvSpPr>
            <a:spLocks noGrp="1"/>
          </p:cNvSpPr>
          <p:nvPr>
            <p:ph type="title"/>
          </p:nvPr>
        </p:nvSpPr>
        <p:spPr>
          <a:xfrm>
            <a:off x="762000" y="546411"/>
            <a:ext cx="5334000" cy="733698"/>
          </a:xfrm>
        </p:spPr>
        <p:txBody>
          <a:bodyPr>
            <a:normAutofit/>
          </a:bodyPr>
          <a:lstStyle/>
          <a:p>
            <a:r>
              <a:rPr lang="en-NL" sz="3200" dirty="0"/>
              <a:t>Summary</a:t>
            </a:r>
          </a:p>
        </p:txBody>
      </p:sp>
    </p:spTree>
    <p:extLst>
      <p:ext uri="{BB962C8B-B14F-4D97-AF65-F5344CB8AC3E}">
        <p14:creationId xmlns:p14="http://schemas.microsoft.com/office/powerpoint/2010/main" val="1557815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55F17D-0CE2-4560-64D8-33962C6BDE52}"/>
              </a:ext>
            </a:extLst>
          </p:cNvPr>
          <p:cNvPicPr>
            <a:picLocks noChangeAspect="1"/>
          </p:cNvPicPr>
          <p:nvPr/>
        </p:nvPicPr>
        <p:blipFill>
          <a:blip r:embed="rId2"/>
          <a:stretch>
            <a:fillRect/>
          </a:stretch>
        </p:blipFill>
        <p:spPr>
          <a:xfrm>
            <a:off x="-1" y="384758"/>
            <a:ext cx="11672047" cy="5828828"/>
          </a:xfrm>
          <a:prstGeom prst="rect">
            <a:avLst/>
          </a:prstGeom>
        </p:spPr>
      </p:pic>
    </p:spTree>
    <p:extLst>
      <p:ext uri="{BB962C8B-B14F-4D97-AF65-F5344CB8AC3E}">
        <p14:creationId xmlns:p14="http://schemas.microsoft.com/office/powerpoint/2010/main" val="2330622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5219BA-C333-70FC-C484-718312F1ED42}"/>
              </a:ext>
            </a:extLst>
          </p:cNvPr>
          <p:cNvSpPr txBox="1"/>
          <p:nvPr/>
        </p:nvSpPr>
        <p:spPr>
          <a:xfrm>
            <a:off x="9266663" y="4337823"/>
            <a:ext cx="2458487" cy="2031325"/>
          </a:xfrm>
          <a:prstGeom prst="rect">
            <a:avLst/>
          </a:prstGeom>
          <a:noFill/>
        </p:spPr>
        <p:txBody>
          <a:bodyPr wrap="square" rtlCol="0">
            <a:spAutoFit/>
          </a:bodyPr>
          <a:lstStyle/>
          <a:p>
            <a:r>
              <a:rPr lang="en-GB" dirty="0"/>
              <a:t>Consideration of the emotional arc for a given story is important for the success of that story</a:t>
            </a:r>
          </a:p>
          <a:p>
            <a:endParaRPr lang="en-NL" dirty="0"/>
          </a:p>
          <a:p>
            <a:endParaRPr lang="en-NL" dirty="0"/>
          </a:p>
        </p:txBody>
      </p:sp>
      <p:grpSp>
        <p:nvGrpSpPr>
          <p:cNvPr id="15" name="Group 14">
            <a:extLst>
              <a:ext uri="{FF2B5EF4-FFF2-40B4-BE49-F238E27FC236}">
                <a16:creationId xmlns:a16="http://schemas.microsoft.com/office/drawing/2014/main" id="{7A7B6413-60C3-F7B9-50DE-D09CFC150D39}"/>
              </a:ext>
            </a:extLst>
          </p:cNvPr>
          <p:cNvGrpSpPr/>
          <p:nvPr/>
        </p:nvGrpSpPr>
        <p:grpSpPr>
          <a:xfrm>
            <a:off x="0" y="-211853"/>
            <a:ext cx="8541701" cy="6858000"/>
            <a:chOff x="0" y="122663"/>
            <a:chExt cx="8541701" cy="6858000"/>
          </a:xfrm>
        </p:grpSpPr>
        <p:pic>
          <p:nvPicPr>
            <p:cNvPr id="5" name="Picture 4">
              <a:extLst>
                <a:ext uri="{FF2B5EF4-FFF2-40B4-BE49-F238E27FC236}">
                  <a16:creationId xmlns:a16="http://schemas.microsoft.com/office/drawing/2014/main" id="{6B27B153-E97D-2796-B575-D281A1ED0AFD}"/>
                </a:ext>
              </a:extLst>
            </p:cNvPr>
            <p:cNvPicPr>
              <a:picLocks noChangeAspect="1"/>
            </p:cNvPicPr>
            <p:nvPr/>
          </p:nvPicPr>
          <p:blipFill>
            <a:blip r:embed="rId2"/>
            <a:stretch>
              <a:fillRect/>
            </a:stretch>
          </p:blipFill>
          <p:spPr>
            <a:xfrm>
              <a:off x="0" y="122663"/>
              <a:ext cx="8541701" cy="6858000"/>
            </a:xfrm>
            <a:prstGeom prst="rect">
              <a:avLst/>
            </a:prstGeom>
          </p:spPr>
        </p:pic>
        <p:sp>
          <p:nvSpPr>
            <p:cNvPr id="9" name="TextBox 8">
              <a:extLst>
                <a:ext uri="{FF2B5EF4-FFF2-40B4-BE49-F238E27FC236}">
                  <a16:creationId xmlns:a16="http://schemas.microsoft.com/office/drawing/2014/main" id="{DAEF2293-FAB6-3CDE-67CC-F2622071E13B}"/>
                </a:ext>
              </a:extLst>
            </p:cNvPr>
            <p:cNvSpPr txBox="1"/>
            <p:nvPr/>
          </p:nvSpPr>
          <p:spPr>
            <a:xfrm>
              <a:off x="1009187" y="234176"/>
              <a:ext cx="1120697" cy="276999"/>
            </a:xfrm>
            <a:prstGeom prst="rect">
              <a:avLst/>
            </a:prstGeom>
            <a:solidFill>
              <a:schemeClr val="bg2"/>
            </a:solidFill>
          </p:spPr>
          <p:txBody>
            <a:bodyPr wrap="square">
              <a:spAutoFit/>
            </a:bodyPr>
            <a:lstStyle/>
            <a:p>
              <a:r>
                <a:rPr lang="en-GB" sz="1200" dirty="0">
                  <a:latin typeface="+mj-lt"/>
                </a:rPr>
                <a:t>Rags to riches</a:t>
              </a:r>
            </a:p>
          </p:txBody>
        </p:sp>
        <p:sp>
          <p:nvSpPr>
            <p:cNvPr id="10" name="TextBox 9">
              <a:extLst>
                <a:ext uri="{FF2B5EF4-FFF2-40B4-BE49-F238E27FC236}">
                  <a16:creationId xmlns:a16="http://schemas.microsoft.com/office/drawing/2014/main" id="{3536A306-7069-0821-3260-366DF2439B9D}"/>
                </a:ext>
              </a:extLst>
            </p:cNvPr>
            <p:cNvSpPr txBox="1"/>
            <p:nvPr/>
          </p:nvSpPr>
          <p:spPr>
            <a:xfrm>
              <a:off x="3710501" y="234176"/>
              <a:ext cx="1120697" cy="276999"/>
            </a:xfrm>
            <a:prstGeom prst="rect">
              <a:avLst/>
            </a:prstGeom>
            <a:solidFill>
              <a:schemeClr val="bg2"/>
            </a:solidFill>
          </p:spPr>
          <p:txBody>
            <a:bodyPr wrap="square">
              <a:spAutoFit/>
            </a:bodyPr>
            <a:lstStyle/>
            <a:p>
              <a:r>
                <a:rPr lang="en-GB" sz="1200" dirty="0">
                  <a:latin typeface="+mj-lt"/>
                </a:rPr>
                <a:t>Man in a hole</a:t>
              </a:r>
            </a:p>
          </p:txBody>
        </p:sp>
        <p:sp>
          <p:nvSpPr>
            <p:cNvPr id="11" name="TextBox 10">
              <a:extLst>
                <a:ext uri="{FF2B5EF4-FFF2-40B4-BE49-F238E27FC236}">
                  <a16:creationId xmlns:a16="http://schemas.microsoft.com/office/drawing/2014/main" id="{80E38FE3-EFA1-7749-1863-45CCACEDD3FC}"/>
                </a:ext>
              </a:extLst>
            </p:cNvPr>
            <p:cNvSpPr txBox="1"/>
            <p:nvPr/>
          </p:nvSpPr>
          <p:spPr>
            <a:xfrm>
              <a:off x="6301438" y="234176"/>
              <a:ext cx="1120697" cy="276999"/>
            </a:xfrm>
            <a:prstGeom prst="rect">
              <a:avLst/>
            </a:prstGeom>
            <a:solidFill>
              <a:schemeClr val="bg2"/>
            </a:solidFill>
          </p:spPr>
          <p:txBody>
            <a:bodyPr wrap="square">
              <a:spAutoFit/>
            </a:bodyPr>
            <a:lstStyle/>
            <a:p>
              <a:r>
                <a:rPr lang="en-GB" sz="1200" dirty="0">
                  <a:latin typeface="+mj-lt"/>
                </a:rPr>
                <a:t>Cinderella</a:t>
              </a:r>
            </a:p>
          </p:txBody>
        </p:sp>
        <p:sp>
          <p:nvSpPr>
            <p:cNvPr id="12" name="TextBox 11">
              <a:extLst>
                <a:ext uri="{FF2B5EF4-FFF2-40B4-BE49-F238E27FC236}">
                  <a16:creationId xmlns:a16="http://schemas.microsoft.com/office/drawing/2014/main" id="{80662FC2-C346-566F-DE77-89A91BE19F74}"/>
                </a:ext>
              </a:extLst>
            </p:cNvPr>
            <p:cNvSpPr txBox="1"/>
            <p:nvPr/>
          </p:nvSpPr>
          <p:spPr>
            <a:xfrm>
              <a:off x="1101253" y="3640872"/>
              <a:ext cx="1120697" cy="276999"/>
            </a:xfrm>
            <a:prstGeom prst="rect">
              <a:avLst/>
            </a:prstGeom>
            <a:solidFill>
              <a:schemeClr val="bg2"/>
            </a:solidFill>
          </p:spPr>
          <p:txBody>
            <a:bodyPr wrap="square">
              <a:spAutoFit/>
            </a:bodyPr>
            <a:lstStyle/>
            <a:p>
              <a:r>
                <a:rPr lang="en-GB" sz="1200" dirty="0">
                  <a:latin typeface="+mj-lt"/>
                </a:rPr>
                <a:t>Tragedy</a:t>
              </a:r>
            </a:p>
          </p:txBody>
        </p:sp>
        <p:sp>
          <p:nvSpPr>
            <p:cNvPr id="13" name="TextBox 12">
              <a:extLst>
                <a:ext uri="{FF2B5EF4-FFF2-40B4-BE49-F238E27FC236}">
                  <a16:creationId xmlns:a16="http://schemas.microsoft.com/office/drawing/2014/main" id="{92812426-BA1F-10C4-BD19-1586CFA5CBE2}"/>
                </a:ext>
              </a:extLst>
            </p:cNvPr>
            <p:cNvSpPr txBox="1"/>
            <p:nvPr/>
          </p:nvSpPr>
          <p:spPr>
            <a:xfrm>
              <a:off x="3710501" y="3652022"/>
              <a:ext cx="1120697" cy="276999"/>
            </a:xfrm>
            <a:prstGeom prst="rect">
              <a:avLst/>
            </a:prstGeom>
            <a:solidFill>
              <a:schemeClr val="bg2"/>
            </a:solidFill>
          </p:spPr>
          <p:txBody>
            <a:bodyPr wrap="square">
              <a:spAutoFit/>
            </a:bodyPr>
            <a:lstStyle/>
            <a:p>
              <a:r>
                <a:rPr lang="en-GB" sz="1200" dirty="0">
                  <a:latin typeface="+mj-lt"/>
                </a:rPr>
                <a:t>Icarus</a:t>
              </a:r>
            </a:p>
          </p:txBody>
        </p:sp>
        <p:sp>
          <p:nvSpPr>
            <p:cNvPr id="14" name="TextBox 13">
              <a:extLst>
                <a:ext uri="{FF2B5EF4-FFF2-40B4-BE49-F238E27FC236}">
                  <a16:creationId xmlns:a16="http://schemas.microsoft.com/office/drawing/2014/main" id="{F040A881-AA21-284A-9E11-BF757BA921F8}"/>
                </a:ext>
              </a:extLst>
            </p:cNvPr>
            <p:cNvSpPr txBox="1"/>
            <p:nvPr/>
          </p:nvSpPr>
          <p:spPr>
            <a:xfrm>
              <a:off x="6319749" y="3652021"/>
              <a:ext cx="1120697" cy="276999"/>
            </a:xfrm>
            <a:prstGeom prst="rect">
              <a:avLst/>
            </a:prstGeom>
            <a:solidFill>
              <a:schemeClr val="bg2"/>
            </a:solidFill>
          </p:spPr>
          <p:txBody>
            <a:bodyPr wrap="square">
              <a:spAutoFit/>
            </a:bodyPr>
            <a:lstStyle/>
            <a:p>
              <a:r>
                <a:rPr lang="en-GB" sz="1200" dirty="0">
                  <a:latin typeface="+mj-lt"/>
                </a:rPr>
                <a:t>Oedipus</a:t>
              </a:r>
            </a:p>
          </p:txBody>
        </p:sp>
      </p:grpSp>
    </p:spTree>
    <p:extLst>
      <p:ext uri="{BB962C8B-B14F-4D97-AF65-F5344CB8AC3E}">
        <p14:creationId xmlns:p14="http://schemas.microsoft.com/office/powerpoint/2010/main" val="2881141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7A2E5D-F121-328B-79D2-527AA13BB709}"/>
              </a:ext>
            </a:extLst>
          </p:cNvPr>
          <p:cNvSpPr>
            <a:spLocks noGrp="1"/>
          </p:cNvSpPr>
          <p:nvPr>
            <p:ph type="body" sz="quarter" idx="13"/>
          </p:nvPr>
        </p:nvSpPr>
        <p:spPr/>
        <p:txBody>
          <a:bodyPr/>
          <a:lstStyle/>
          <a:p>
            <a:endParaRPr lang="en-NL"/>
          </a:p>
        </p:txBody>
      </p:sp>
      <p:sp>
        <p:nvSpPr>
          <p:cNvPr id="3" name="Title 2">
            <a:extLst>
              <a:ext uri="{FF2B5EF4-FFF2-40B4-BE49-F238E27FC236}">
                <a16:creationId xmlns:a16="http://schemas.microsoft.com/office/drawing/2014/main" id="{A20D8E76-9C23-040C-2C24-72300E0F0ADB}"/>
              </a:ext>
            </a:extLst>
          </p:cNvPr>
          <p:cNvSpPr>
            <a:spLocks noGrp="1"/>
          </p:cNvSpPr>
          <p:nvPr>
            <p:ph type="title"/>
          </p:nvPr>
        </p:nvSpPr>
        <p:spPr>
          <a:xfrm>
            <a:off x="762000" y="715964"/>
            <a:ext cx="9906000" cy="646332"/>
          </a:xfrm>
        </p:spPr>
        <p:txBody>
          <a:bodyPr>
            <a:normAutofit fontScale="90000"/>
          </a:bodyPr>
          <a:lstStyle/>
          <a:p>
            <a:r>
              <a:rPr lang="en-NL" dirty="0"/>
              <a:t>Applications in Health: Automating coding</a:t>
            </a:r>
          </a:p>
        </p:txBody>
      </p:sp>
      <p:pic>
        <p:nvPicPr>
          <p:cNvPr id="4" name="Picture 3">
            <a:extLst>
              <a:ext uri="{FF2B5EF4-FFF2-40B4-BE49-F238E27FC236}">
                <a16:creationId xmlns:a16="http://schemas.microsoft.com/office/drawing/2014/main" id="{B11AF3EC-3445-26F6-51B2-881311554D60}"/>
              </a:ext>
            </a:extLst>
          </p:cNvPr>
          <p:cNvPicPr>
            <a:picLocks noChangeAspect="1"/>
          </p:cNvPicPr>
          <p:nvPr/>
        </p:nvPicPr>
        <p:blipFill>
          <a:blip r:embed="rId2"/>
          <a:stretch>
            <a:fillRect/>
          </a:stretch>
        </p:blipFill>
        <p:spPr>
          <a:xfrm>
            <a:off x="762000" y="3767956"/>
            <a:ext cx="9906000" cy="2540000"/>
          </a:xfrm>
          <a:prstGeom prst="rect">
            <a:avLst/>
          </a:prstGeom>
        </p:spPr>
      </p:pic>
      <p:pic>
        <p:nvPicPr>
          <p:cNvPr id="5" name="Picture 4">
            <a:extLst>
              <a:ext uri="{FF2B5EF4-FFF2-40B4-BE49-F238E27FC236}">
                <a16:creationId xmlns:a16="http://schemas.microsoft.com/office/drawing/2014/main" id="{7B26B046-C76C-561B-8058-C1F25026FCA3}"/>
              </a:ext>
            </a:extLst>
          </p:cNvPr>
          <p:cNvPicPr>
            <a:picLocks noChangeAspect="1"/>
          </p:cNvPicPr>
          <p:nvPr/>
        </p:nvPicPr>
        <p:blipFill>
          <a:blip r:embed="rId3"/>
          <a:stretch>
            <a:fillRect/>
          </a:stretch>
        </p:blipFill>
        <p:spPr>
          <a:xfrm>
            <a:off x="762000" y="1523452"/>
            <a:ext cx="10218821" cy="2083348"/>
          </a:xfrm>
          <a:prstGeom prst="rect">
            <a:avLst/>
          </a:prstGeom>
        </p:spPr>
      </p:pic>
    </p:spTree>
    <p:extLst>
      <p:ext uri="{BB962C8B-B14F-4D97-AF65-F5344CB8AC3E}">
        <p14:creationId xmlns:p14="http://schemas.microsoft.com/office/powerpoint/2010/main" val="1726760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632E00-6BAF-24A3-E361-0B2A06D956B8}"/>
              </a:ext>
            </a:extLst>
          </p:cNvPr>
          <p:cNvSpPr>
            <a:spLocks noGrp="1"/>
          </p:cNvSpPr>
          <p:nvPr>
            <p:ph type="title"/>
          </p:nvPr>
        </p:nvSpPr>
        <p:spPr>
          <a:xfrm>
            <a:off x="761999" y="715961"/>
            <a:ext cx="10435389" cy="500191"/>
          </a:xfrm>
        </p:spPr>
        <p:txBody>
          <a:bodyPr>
            <a:noAutofit/>
          </a:bodyPr>
          <a:lstStyle/>
          <a:p>
            <a:r>
              <a:rPr lang="en-NL" sz="3200" dirty="0"/>
              <a:t>Almagro, Martínez-Unanue, Fresno, Moltalvo, 2020</a:t>
            </a:r>
          </a:p>
        </p:txBody>
      </p:sp>
      <p:sp>
        <p:nvSpPr>
          <p:cNvPr id="7" name="Text Placeholder 1">
            <a:extLst>
              <a:ext uri="{FF2B5EF4-FFF2-40B4-BE49-F238E27FC236}">
                <a16:creationId xmlns:a16="http://schemas.microsoft.com/office/drawing/2014/main" id="{D8157DA9-EAFC-82AF-0209-196672F71649}"/>
              </a:ext>
            </a:extLst>
          </p:cNvPr>
          <p:cNvSpPr txBox="1">
            <a:spLocks/>
          </p:cNvSpPr>
          <p:nvPr/>
        </p:nvSpPr>
        <p:spPr>
          <a:xfrm>
            <a:off x="762000" y="1460809"/>
            <a:ext cx="6525768" cy="468122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Goal: </a:t>
            </a:r>
            <a:r>
              <a:rPr lang="en-GB" b="0" dirty="0"/>
              <a:t>Suggest a list of the 10 most probable ICD-10 codes </a:t>
            </a:r>
            <a:r>
              <a:rPr lang="en-NL" b="0" dirty="0"/>
              <a:t>(diseases, abnormal findings, causes of injury…)</a:t>
            </a:r>
            <a:r>
              <a:rPr lang="en-GB" b="0" dirty="0"/>
              <a:t> to experts</a:t>
            </a:r>
            <a:endParaRPr lang="en-NL" b="0" dirty="0"/>
          </a:p>
          <a:p>
            <a:pPr fontAlgn="auto">
              <a:spcAft>
                <a:spcPts val="0"/>
              </a:spcAft>
            </a:pPr>
            <a:r>
              <a:rPr lang="en-NL" dirty="0"/>
              <a:t>Data: </a:t>
            </a:r>
            <a:r>
              <a:rPr lang="en-NL" b="0" dirty="0"/>
              <a:t>7k discharged reports, with 7k ICD-10 codes. Cardinality= 10.</a:t>
            </a:r>
          </a:p>
          <a:p>
            <a:pPr fontAlgn="auto">
              <a:spcAft>
                <a:spcPts val="0"/>
              </a:spcAft>
            </a:pPr>
            <a:r>
              <a:rPr lang="en-NL" dirty="0"/>
              <a:t>Method: </a:t>
            </a:r>
            <a:r>
              <a:rPr lang="en-US" b="0" dirty="0"/>
              <a:t>Different methods</a:t>
            </a:r>
            <a:endParaRPr lang="en-NL" b="0" dirty="0">
              <a:sym typeface="Wingdings" pitchFamily="2" charset="2"/>
            </a:endParaRPr>
          </a:p>
          <a:p>
            <a:pPr fontAlgn="auto">
              <a:spcAft>
                <a:spcPts val="0"/>
              </a:spcAft>
            </a:pPr>
            <a:r>
              <a:rPr lang="en-NL" dirty="0">
                <a:sym typeface="Wingdings" pitchFamily="2" charset="2"/>
              </a:rPr>
              <a:t>Preprocessing</a:t>
            </a:r>
            <a:r>
              <a:rPr lang="en-NL" b="0" dirty="0">
                <a:sym typeface="Wingdings" pitchFamily="2" charset="2"/>
              </a:rPr>
              <a:t>: Remove sentences withoug technical terms (using tagging software), removal accents, punctuation, stemming.</a:t>
            </a:r>
          </a:p>
          <a:p>
            <a:pPr fontAlgn="auto">
              <a:spcAft>
                <a:spcPts val="0"/>
              </a:spcAft>
            </a:pPr>
            <a:r>
              <a:rPr lang="en-NL" dirty="0">
                <a:sym typeface="Wingdings" pitchFamily="2" charset="2"/>
              </a:rPr>
              <a:t>Results: </a:t>
            </a:r>
          </a:p>
          <a:p>
            <a:pPr fontAlgn="auto">
              <a:spcAft>
                <a:spcPts val="0"/>
              </a:spcAft>
            </a:pPr>
            <a:endParaRPr lang="en-NL" b="0" dirty="0">
              <a:sym typeface="Wingdings" pitchFamily="2" charset="2"/>
            </a:endParaRPr>
          </a:p>
          <a:p>
            <a:pPr fontAlgn="auto">
              <a:spcAft>
                <a:spcPts val="0"/>
              </a:spcAft>
            </a:pPr>
            <a:endParaRPr lang="en-NL" b="0" dirty="0">
              <a:sym typeface="Wingdings" pitchFamily="2" charset="2"/>
            </a:endParaRPr>
          </a:p>
        </p:txBody>
      </p:sp>
      <p:grpSp>
        <p:nvGrpSpPr>
          <p:cNvPr id="12" name="Group 11">
            <a:extLst>
              <a:ext uri="{FF2B5EF4-FFF2-40B4-BE49-F238E27FC236}">
                <a16:creationId xmlns:a16="http://schemas.microsoft.com/office/drawing/2014/main" id="{AECE8A7D-B067-6C6C-5792-062F6C4D90C9}"/>
              </a:ext>
            </a:extLst>
          </p:cNvPr>
          <p:cNvGrpSpPr/>
          <p:nvPr/>
        </p:nvGrpSpPr>
        <p:grpSpPr>
          <a:xfrm>
            <a:off x="7863840" y="5575300"/>
            <a:ext cx="2513049" cy="633476"/>
            <a:chOff x="475488" y="5650991"/>
            <a:chExt cx="2728977" cy="735704"/>
          </a:xfrm>
        </p:grpSpPr>
        <p:pic>
          <p:nvPicPr>
            <p:cNvPr id="5" name="Picture 4">
              <a:extLst>
                <a:ext uri="{FF2B5EF4-FFF2-40B4-BE49-F238E27FC236}">
                  <a16:creationId xmlns:a16="http://schemas.microsoft.com/office/drawing/2014/main" id="{A61C523F-64C3-9EEC-D4C0-02A7B0740E7B}"/>
                </a:ext>
              </a:extLst>
            </p:cNvPr>
            <p:cNvPicPr>
              <a:picLocks noChangeAspect="1"/>
            </p:cNvPicPr>
            <p:nvPr/>
          </p:nvPicPr>
          <p:blipFill rotWithShape="1">
            <a:blip r:embed="rId3"/>
            <a:srcRect l="690" t="47817" r="85615" b="5840"/>
            <a:stretch/>
          </p:blipFill>
          <p:spPr>
            <a:xfrm>
              <a:off x="475488" y="5650991"/>
              <a:ext cx="1563624" cy="735704"/>
            </a:xfrm>
            <a:prstGeom prst="rect">
              <a:avLst/>
            </a:prstGeom>
          </p:spPr>
        </p:pic>
        <p:pic>
          <p:nvPicPr>
            <p:cNvPr id="8" name="Picture 7">
              <a:extLst>
                <a:ext uri="{FF2B5EF4-FFF2-40B4-BE49-F238E27FC236}">
                  <a16:creationId xmlns:a16="http://schemas.microsoft.com/office/drawing/2014/main" id="{4C560531-5CCF-A8C6-85A8-80C3AF2C8165}"/>
                </a:ext>
              </a:extLst>
            </p:cNvPr>
            <p:cNvPicPr>
              <a:picLocks noChangeAspect="1"/>
            </p:cNvPicPr>
            <p:nvPr/>
          </p:nvPicPr>
          <p:blipFill rotWithShape="1">
            <a:blip r:embed="rId3"/>
            <a:srcRect l="31553" t="47817" r="58116" b="5840"/>
            <a:stretch/>
          </p:blipFill>
          <p:spPr>
            <a:xfrm>
              <a:off x="2024889" y="5650991"/>
              <a:ext cx="1179576" cy="735703"/>
            </a:xfrm>
            <a:prstGeom prst="rect">
              <a:avLst/>
            </a:prstGeom>
          </p:spPr>
        </p:pic>
      </p:grpSp>
      <p:grpSp>
        <p:nvGrpSpPr>
          <p:cNvPr id="11" name="Group 10">
            <a:extLst>
              <a:ext uri="{FF2B5EF4-FFF2-40B4-BE49-F238E27FC236}">
                <a16:creationId xmlns:a16="http://schemas.microsoft.com/office/drawing/2014/main" id="{1C27B9AB-1A39-E132-04D0-4DF3088D26C7}"/>
              </a:ext>
            </a:extLst>
          </p:cNvPr>
          <p:cNvGrpSpPr/>
          <p:nvPr/>
        </p:nvGrpSpPr>
        <p:grpSpPr>
          <a:xfrm>
            <a:off x="7133717" y="1409700"/>
            <a:ext cx="3199638" cy="4165600"/>
            <a:chOff x="628650" y="1346200"/>
            <a:chExt cx="3199638" cy="4165600"/>
          </a:xfrm>
        </p:grpSpPr>
        <p:pic>
          <p:nvPicPr>
            <p:cNvPr id="9" name="Picture 8">
              <a:extLst>
                <a:ext uri="{FF2B5EF4-FFF2-40B4-BE49-F238E27FC236}">
                  <a16:creationId xmlns:a16="http://schemas.microsoft.com/office/drawing/2014/main" id="{ED3FB5C4-2466-B9A3-C2FD-B9DD021B4952}"/>
                </a:ext>
              </a:extLst>
            </p:cNvPr>
            <p:cNvPicPr>
              <a:picLocks noChangeAspect="1"/>
            </p:cNvPicPr>
            <p:nvPr/>
          </p:nvPicPr>
          <p:blipFill rotWithShape="1">
            <a:blip r:embed="rId4"/>
            <a:srcRect r="79831"/>
            <a:stretch/>
          </p:blipFill>
          <p:spPr>
            <a:xfrm>
              <a:off x="628650" y="1346200"/>
              <a:ext cx="2205455" cy="4165600"/>
            </a:xfrm>
            <a:prstGeom prst="rect">
              <a:avLst/>
            </a:prstGeom>
          </p:spPr>
        </p:pic>
        <p:pic>
          <p:nvPicPr>
            <p:cNvPr id="10" name="Picture 9">
              <a:extLst>
                <a:ext uri="{FF2B5EF4-FFF2-40B4-BE49-F238E27FC236}">
                  <a16:creationId xmlns:a16="http://schemas.microsoft.com/office/drawing/2014/main" id="{1F6476A8-A678-E2B2-B813-9DD25BA66153}"/>
                </a:ext>
              </a:extLst>
            </p:cNvPr>
            <p:cNvPicPr>
              <a:picLocks noChangeAspect="1"/>
            </p:cNvPicPr>
            <p:nvPr/>
          </p:nvPicPr>
          <p:blipFill rotWithShape="1">
            <a:blip r:embed="rId4"/>
            <a:srcRect l="36332" r="54042"/>
            <a:stretch/>
          </p:blipFill>
          <p:spPr>
            <a:xfrm>
              <a:off x="2775714" y="1346200"/>
              <a:ext cx="1052574" cy="4165600"/>
            </a:xfrm>
            <a:prstGeom prst="rect">
              <a:avLst/>
            </a:prstGeom>
          </p:spPr>
        </p:pic>
      </p:grpSp>
    </p:spTree>
    <p:extLst>
      <p:ext uri="{BB962C8B-B14F-4D97-AF65-F5344CB8AC3E}">
        <p14:creationId xmlns:p14="http://schemas.microsoft.com/office/powerpoint/2010/main" val="1876466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632E00-6BAF-24A3-E361-0B2A06D956B8}"/>
              </a:ext>
            </a:extLst>
          </p:cNvPr>
          <p:cNvSpPr>
            <a:spLocks noGrp="1"/>
          </p:cNvSpPr>
          <p:nvPr>
            <p:ph type="title"/>
          </p:nvPr>
        </p:nvSpPr>
        <p:spPr>
          <a:xfrm>
            <a:off x="761999" y="715961"/>
            <a:ext cx="10435389" cy="1189038"/>
          </a:xfrm>
        </p:spPr>
        <p:txBody>
          <a:bodyPr>
            <a:normAutofit/>
          </a:bodyPr>
          <a:lstStyle/>
          <a:p>
            <a:r>
              <a:rPr lang="en-NL" sz="2400" dirty="0"/>
              <a:t>Bagheri, Sammani, van der Heijden, Asselbergs, Oberski, 2020</a:t>
            </a:r>
          </a:p>
        </p:txBody>
      </p:sp>
      <p:sp>
        <p:nvSpPr>
          <p:cNvPr id="6" name="Text Placeholder 1">
            <a:extLst>
              <a:ext uri="{FF2B5EF4-FFF2-40B4-BE49-F238E27FC236}">
                <a16:creationId xmlns:a16="http://schemas.microsoft.com/office/drawing/2014/main" id="{20D0BE54-E735-9C56-0179-75383430C474}"/>
              </a:ext>
            </a:extLst>
          </p:cNvPr>
          <p:cNvSpPr txBox="1">
            <a:spLocks/>
          </p:cNvSpPr>
          <p:nvPr/>
        </p:nvSpPr>
        <p:spPr>
          <a:xfrm>
            <a:off x="762000" y="1460809"/>
            <a:ext cx="5827059" cy="468122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Question: </a:t>
            </a:r>
            <a:r>
              <a:rPr lang="en-GB" b="0" dirty="0"/>
              <a:t>The proposal is conceived to be applied in a real system, suggesting a list of the 10 most probable codes to experts</a:t>
            </a:r>
            <a:endParaRPr lang="en-NL" b="0" dirty="0"/>
          </a:p>
          <a:p>
            <a:pPr fontAlgn="auto">
              <a:spcAft>
                <a:spcPts val="0"/>
              </a:spcAft>
            </a:pPr>
            <a:r>
              <a:rPr lang="en-NL" dirty="0"/>
              <a:t>Data: </a:t>
            </a:r>
            <a:r>
              <a:rPr lang="en-NL" b="0" dirty="0"/>
              <a:t>6k discharged reports, with 1k ICD-10 (diseases, abnormal findings, causes of injury…). Cardinality=5</a:t>
            </a:r>
          </a:p>
          <a:p>
            <a:pPr fontAlgn="auto">
              <a:spcAft>
                <a:spcPts val="0"/>
              </a:spcAft>
            </a:pPr>
            <a:r>
              <a:rPr lang="en-NL" dirty="0"/>
              <a:t>Method: </a:t>
            </a:r>
            <a:r>
              <a:rPr lang="en-US" b="0" dirty="0"/>
              <a:t>Different methods</a:t>
            </a:r>
            <a:endParaRPr lang="en-NL" b="0" dirty="0">
              <a:sym typeface="Wingdings" pitchFamily="2" charset="2"/>
            </a:endParaRPr>
          </a:p>
          <a:p>
            <a:pPr fontAlgn="auto">
              <a:spcAft>
                <a:spcPts val="0"/>
              </a:spcAft>
            </a:pPr>
            <a:r>
              <a:rPr lang="en-NL" dirty="0">
                <a:sym typeface="Wingdings" pitchFamily="2" charset="2"/>
              </a:rPr>
              <a:t>Preprocessing</a:t>
            </a:r>
            <a:r>
              <a:rPr lang="en-NL" b="0" dirty="0">
                <a:sym typeface="Wingdings" pitchFamily="2" charset="2"/>
              </a:rPr>
              <a:t>: removed small labels, t</a:t>
            </a:r>
            <a:r>
              <a:rPr lang="en-GB" b="0" dirty="0"/>
              <a:t>rimmed whitespaces, numbers and converted all characters to lowercase</a:t>
            </a:r>
          </a:p>
          <a:p>
            <a:pPr fontAlgn="auto">
              <a:spcAft>
                <a:spcPts val="0"/>
              </a:spcAft>
            </a:pPr>
            <a:r>
              <a:rPr lang="en-NL" dirty="0">
                <a:sym typeface="Wingdings" pitchFamily="2" charset="2"/>
              </a:rPr>
              <a:t>Results: </a:t>
            </a:r>
          </a:p>
          <a:p>
            <a:pPr fontAlgn="auto">
              <a:spcAft>
                <a:spcPts val="0"/>
              </a:spcAft>
            </a:pPr>
            <a:endParaRPr lang="en-NL" b="0" dirty="0">
              <a:sym typeface="Wingdings" pitchFamily="2" charset="2"/>
            </a:endParaRPr>
          </a:p>
          <a:p>
            <a:pPr fontAlgn="auto">
              <a:spcAft>
                <a:spcPts val="0"/>
              </a:spcAft>
            </a:pPr>
            <a:endParaRPr lang="en-NL" b="0" dirty="0">
              <a:sym typeface="Wingdings" pitchFamily="2" charset="2"/>
            </a:endParaRPr>
          </a:p>
        </p:txBody>
      </p:sp>
      <p:pic>
        <p:nvPicPr>
          <p:cNvPr id="7" name="Picture 6">
            <a:extLst>
              <a:ext uri="{FF2B5EF4-FFF2-40B4-BE49-F238E27FC236}">
                <a16:creationId xmlns:a16="http://schemas.microsoft.com/office/drawing/2014/main" id="{E15932ED-8647-EFD1-7687-32F7887F207A}"/>
              </a:ext>
            </a:extLst>
          </p:cNvPr>
          <p:cNvPicPr>
            <a:picLocks noChangeAspect="1"/>
          </p:cNvPicPr>
          <p:nvPr/>
        </p:nvPicPr>
        <p:blipFill>
          <a:blip r:embed="rId2"/>
          <a:stretch>
            <a:fillRect/>
          </a:stretch>
        </p:blipFill>
        <p:spPr>
          <a:xfrm>
            <a:off x="6589059" y="1514597"/>
            <a:ext cx="4762500" cy="3797300"/>
          </a:xfrm>
          <a:prstGeom prst="rect">
            <a:avLst/>
          </a:prstGeom>
        </p:spPr>
      </p:pic>
    </p:spTree>
    <p:extLst>
      <p:ext uri="{BB962C8B-B14F-4D97-AF65-F5344CB8AC3E}">
        <p14:creationId xmlns:p14="http://schemas.microsoft.com/office/powerpoint/2010/main" val="2744683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7A2E5D-F121-328B-79D2-527AA13BB709}"/>
              </a:ext>
            </a:extLst>
          </p:cNvPr>
          <p:cNvSpPr>
            <a:spLocks noGrp="1"/>
          </p:cNvSpPr>
          <p:nvPr>
            <p:ph type="body" sz="quarter" idx="13"/>
          </p:nvPr>
        </p:nvSpPr>
        <p:spPr/>
        <p:txBody>
          <a:bodyPr/>
          <a:lstStyle/>
          <a:p>
            <a:endParaRPr lang="en-NL" dirty="0"/>
          </a:p>
        </p:txBody>
      </p:sp>
      <p:sp>
        <p:nvSpPr>
          <p:cNvPr id="3" name="Title 2">
            <a:extLst>
              <a:ext uri="{FF2B5EF4-FFF2-40B4-BE49-F238E27FC236}">
                <a16:creationId xmlns:a16="http://schemas.microsoft.com/office/drawing/2014/main" id="{A20D8E76-9C23-040C-2C24-72300E0F0ADB}"/>
              </a:ext>
            </a:extLst>
          </p:cNvPr>
          <p:cNvSpPr>
            <a:spLocks noGrp="1"/>
          </p:cNvSpPr>
          <p:nvPr>
            <p:ph type="title"/>
          </p:nvPr>
        </p:nvSpPr>
        <p:spPr/>
        <p:txBody>
          <a:bodyPr/>
          <a:lstStyle/>
          <a:p>
            <a:r>
              <a:rPr lang="en-NL" dirty="0"/>
              <a:t>Detecting unique patterns in text</a:t>
            </a:r>
          </a:p>
        </p:txBody>
      </p:sp>
    </p:spTree>
    <p:extLst>
      <p:ext uri="{BB962C8B-B14F-4D97-AF65-F5344CB8AC3E}">
        <p14:creationId xmlns:p14="http://schemas.microsoft.com/office/powerpoint/2010/main" val="1209821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B2B99E0D-9BF1-C431-4561-614EEACA8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9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25EA7BD-CFC9-CBCC-9F43-A69ABF81AD17}"/>
              </a:ext>
            </a:extLst>
          </p:cNvPr>
          <p:cNvSpPr txBox="1"/>
          <p:nvPr/>
        </p:nvSpPr>
        <p:spPr>
          <a:xfrm>
            <a:off x="5593976" y="1048871"/>
            <a:ext cx="697627" cy="369332"/>
          </a:xfrm>
          <a:prstGeom prst="rect">
            <a:avLst/>
          </a:prstGeom>
          <a:noFill/>
        </p:spPr>
        <p:txBody>
          <a:bodyPr wrap="none" rtlCol="0">
            <a:spAutoFit/>
          </a:bodyPr>
          <a:lstStyle/>
          <a:p>
            <a:r>
              <a:rPr lang="en-NL" dirty="0"/>
              <a:t>1554</a:t>
            </a:r>
          </a:p>
        </p:txBody>
      </p:sp>
      <p:pic>
        <p:nvPicPr>
          <p:cNvPr id="13" name="Picture 12">
            <a:extLst>
              <a:ext uri="{FF2B5EF4-FFF2-40B4-BE49-F238E27FC236}">
                <a16:creationId xmlns:a16="http://schemas.microsoft.com/office/drawing/2014/main" id="{B90C86ED-4ABF-FD5F-7091-588533F9198E}"/>
              </a:ext>
            </a:extLst>
          </p:cNvPr>
          <p:cNvPicPr>
            <a:picLocks noChangeAspect="1"/>
          </p:cNvPicPr>
          <p:nvPr/>
        </p:nvPicPr>
        <p:blipFill>
          <a:blip r:embed="rId4"/>
          <a:stretch>
            <a:fillRect/>
          </a:stretch>
        </p:blipFill>
        <p:spPr>
          <a:xfrm>
            <a:off x="5593976" y="0"/>
            <a:ext cx="2062886" cy="6858000"/>
          </a:xfrm>
          <a:prstGeom prst="rect">
            <a:avLst/>
          </a:prstGeom>
        </p:spPr>
      </p:pic>
      <p:pic>
        <p:nvPicPr>
          <p:cNvPr id="14" name="Picture 13">
            <a:extLst>
              <a:ext uri="{FF2B5EF4-FFF2-40B4-BE49-F238E27FC236}">
                <a16:creationId xmlns:a16="http://schemas.microsoft.com/office/drawing/2014/main" id="{B0472274-9C53-3339-ED01-443E36B1C08B}"/>
              </a:ext>
            </a:extLst>
          </p:cNvPr>
          <p:cNvPicPr>
            <a:picLocks noChangeAspect="1"/>
          </p:cNvPicPr>
          <p:nvPr/>
        </p:nvPicPr>
        <p:blipFill>
          <a:blip r:embed="rId5"/>
          <a:stretch>
            <a:fillRect/>
          </a:stretch>
        </p:blipFill>
        <p:spPr>
          <a:xfrm>
            <a:off x="7656862" y="0"/>
            <a:ext cx="2062886" cy="6858000"/>
          </a:xfrm>
          <a:prstGeom prst="rect">
            <a:avLst/>
          </a:prstGeom>
        </p:spPr>
      </p:pic>
      <p:pic>
        <p:nvPicPr>
          <p:cNvPr id="15" name="Picture 14">
            <a:extLst>
              <a:ext uri="{FF2B5EF4-FFF2-40B4-BE49-F238E27FC236}">
                <a16:creationId xmlns:a16="http://schemas.microsoft.com/office/drawing/2014/main" id="{A5CEA9A3-5294-6D58-17D3-DB83A268DBA6}"/>
              </a:ext>
            </a:extLst>
          </p:cNvPr>
          <p:cNvPicPr>
            <a:picLocks noChangeAspect="1"/>
          </p:cNvPicPr>
          <p:nvPr/>
        </p:nvPicPr>
        <p:blipFill rotWithShape="1">
          <a:blip r:embed="rId6"/>
          <a:srcRect t="16235"/>
          <a:stretch/>
        </p:blipFill>
        <p:spPr>
          <a:xfrm>
            <a:off x="9605180" y="0"/>
            <a:ext cx="2062886" cy="5744597"/>
          </a:xfrm>
          <a:prstGeom prst="rect">
            <a:avLst/>
          </a:prstGeom>
        </p:spPr>
      </p:pic>
    </p:spTree>
    <p:extLst>
      <p:ext uri="{BB962C8B-B14F-4D97-AF65-F5344CB8AC3E}">
        <p14:creationId xmlns:p14="http://schemas.microsoft.com/office/powerpoint/2010/main" val="1306802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337205C-1BAF-1A18-CCCB-9A283B6FEECF}"/>
              </a:ext>
            </a:extLst>
          </p:cNvPr>
          <p:cNvPicPr>
            <a:picLocks noChangeAspect="1"/>
          </p:cNvPicPr>
          <p:nvPr/>
        </p:nvPicPr>
        <p:blipFill>
          <a:blip r:embed="rId2"/>
          <a:stretch>
            <a:fillRect/>
          </a:stretch>
        </p:blipFill>
        <p:spPr>
          <a:xfrm>
            <a:off x="250265" y="197970"/>
            <a:ext cx="5538718" cy="2437653"/>
          </a:xfrm>
          <a:prstGeom prst="rect">
            <a:avLst/>
          </a:prstGeom>
        </p:spPr>
      </p:pic>
      <p:pic>
        <p:nvPicPr>
          <p:cNvPr id="13" name="Picture 12">
            <a:extLst>
              <a:ext uri="{FF2B5EF4-FFF2-40B4-BE49-F238E27FC236}">
                <a16:creationId xmlns:a16="http://schemas.microsoft.com/office/drawing/2014/main" id="{DC4BC8E5-1B38-B6A6-1E57-5FF64DD82B02}"/>
              </a:ext>
            </a:extLst>
          </p:cNvPr>
          <p:cNvPicPr>
            <a:picLocks noChangeAspect="1"/>
          </p:cNvPicPr>
          <p:nvPr/>
        </p:nvPicPr>
        <p:blipFill>
          <a:blip r:embed="rId3"/>
          <a:stretch>
            <a:fillRect/>
          </a:stretch>
        </p:blipFill>
        <p:spPr>
          <a:xfrm>
            <a:off x="5606651" y="0"/>
            <a:ext cx="6101255" cy="6858000"/>
          </a:xfrm>
          <a:prstGeom prst="rect">
            <a:avLst/>
          </a:prstGeom>
        </p:spPr>
      </p:pic>
    </p:spTree>
    <p:extLst>
      <p:ext uri="{BB962C8B-B14F-4D97-AF65-F5344CB8AC3E}">
        <p14:creationId xmlns:p14="http://schemas.microsoft.com/office/powerpoint/2010/main" val="1861600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A1E703-5C22-3551-9A05-9D78CA59FDE5}"/>
              </a:ext>
            </a:extLst>
          </p:cNvPr>
          <p:cNvPicPr>
            <a:picLocks noChangeAspect="1"/>
          </p:cNvPicPr>
          <p:nvPr/>
        </p:nvPicPr>
        <p:blipFill>
          <a:blip r:embed="rId2"/>
          <a:stretch>
            <a:fillRect/>
          </a:stretch>
        </p:blipFill>
        <p:spPr>
          <a:xfrm>
            <a:off x="6409764" y="2906986"/>
            <a:ext cx="5568577" cy="3765330"/>
          </a:xfrm>
          <a:prstGeom prst="rect">
            <a:avLst/>
          </a:prstGeom>
        </p:spPr>
      </p:pic>
      <p:sp>
        <p:nvSpPr>
          <p:cNvPr id="4" name="Title 3">
            <a:extLst>
              <a:ext uri="{FF2B5EF4-FFF2-40B4-BE49-F238E27FC236}">
                <a16:creationId xmlns:a16="http://schemas.microsoft.com/office/drawing/2014/main" id="{98023B50-87F7-9433-D7C9-2F22A8CF34C1}"/>
              </a:ext>
            </a:extLst>
          </p:cNvPr>
          <p:cNvSpPr>
            <a:spLocks noGrp="1"/>
          </p:cNvSpPr>
          <p:nvPr>
            <p:ph type="title"/>
          </p:nvPr>
        </p:nvSpPr>
        <p:spPr>
          <a:xfrm>
            <a:off x="761999" y="715961"/>
            <a:ext cx="9565341" cy="1189038"/>
          </a:xfrm>
        </p:spPr>
        <p:txBody>
          <a:bodyPr>
            <a:noAutofit/>
          </a:bodyPr>
          <a:lstStyle/>
          <a:p>
            <a:r>
              <a:rPr lang="en-NL" sz="2800" dirty="0"/>
              <a:t>Detecting fraudulent research (Joep Franssen, Eveline Schmidt, Arleen Lindenmeyer, 2022)</a:t>
            </a:r>
          </a:p>
        </p:txBody>
      </p:sp>
      <p:sp>
        <p:nvSpPr>
          <p:cNvPr id="7" name="Text Placeholder 1">
            <a:extLst>
              <a:ext uri="{FF2B5EF4-FFF2-40B4-BE49-F238E27FC236}">
                <a16:creationId xmlns:a16="http://schemas.microsoft.com/office/drawing/2014/main" id="{0736CE43-3FA7-D11E-F33E-CEAC4788F677}"/>
              </a:ext>
            </a:extLst>
          </p:cNvPr>
          <p:cNvSpPr txBox="1">
            <a:spLocks/>
          </p:cNvSpPr>
          <p:nvPr/>
        </p:nvSpPr>
        <p:spPr>
          <a:xfrm>
            <a:off x="784410" y="1904999"/>
            <a:ext cx="5602943" cy="468122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Data: </a:t>
            </a:r>
            <a:r>
              <a:rPr lang="en-NL" b="0" dirty="0"/>
              <a:t>1k retracted papers, 1k non-retracted papers from same journals</a:t>
            </a:r>
          </a:p>
          <a:p>
            <a:pPr fontAlgn="auto">
              <a:spcAft>
                <a:spcPts val="0"/>
              </a:spcAft>
            </a:pPr>
            <a:r>
              <a:rPr lang="en-NL" dirty="0"/>
              <a:t>Method: </a:t>
            </a:r>
            <a:r>
              <a:rPr lang="en-US" b="0" dirty="0"/>
              <a:t>Different methods (TF-IDF + NB, BERT)</a:t>
            </a:r>
            <a:endParaRPr lang="en-NL" b="0" dirty="0">
              <a:sym typeface="Wingdings" pitchFamily="2" charset="2"/>
            </a:endParaRPr>
          </a:p>
          <a:p>
            <a:pPr fontAlgn="auto">
              <a:spcAft>
                <a:spcPts val="0"/>
              </a:spcAft>
            </a:pPr>
            <a:r>
              <a:rPr lang="en-NL" dirty="0">
                <a:sym typeface="Wingdings" pitchFamily="2" charset="2"/>
              </a:rPr>
              <a:t>Preprocessing</a:t>
            </a:r>
            <a:r>
              <a:rPr lang="en-NL" b="0" dirty="0">
                <a:sym typeface="Wingdings" pitchFamily="2" charset="2"/>
              </a:rPr>
              <a:t>: (1) </a:t>
            </a:r>
            <a:r>
              <a:rPr lang="en-US" b="0" dirty="0">
                <a:sym typeface="Wingdings" pitchFamily="2" charset="2"/>
              </a:rPr>
              <a:t>none, (2)</a:t>
            </a:r>
            <a:r>
              <a:rPr lang="en-GB" b="0" dirty="0"/>
              <a:t> lemmatization, stop word removal, punctuation removal, lowercasing, and removal of white spaces (and tabs). We also removed proper nouns and deleted all numbers. </a:t>
            </a:r>
          </a:p>
          <a:p>
            <a:pPr fontAlgn="auto">
              <a:spcAft>
                <a:spcPts val="0"/>
              </a:spcAft>
            </a:pPr>
            <a:endParaRPr lang="en-GB" b="0" dirty="0"/>
          </a:p>
          <a:p>
            <a:pPr fontAlgn="auto">
              <a:spcAft>
                <a:spcPts val="0"/>
              </a:spcAft>
            </a:pPr>
            <a:r>
              <a:rPr lang="en-NL" dirty="0">
                <a:sym typeface="Wingdings" pitchFamily="2" charset="2"/>
              </a:rPr>
              <a:t>Results: </a:t>
            </a:r>
          </a:p>
          <a:p>
            <a:pPr fontAlgn="auto">
              <a:spcAft>
                <a:spcPts val="0"/>
              </a:spcAft>
            </a:pPr>
            <a:endParaRPr lang="en-NL" b="0" dirty="0">
              <a:sym typeface="Wingdings" pitchFamily="2" charset="2"/>
            </a:endParaRPr>
          </a:p>
          <a:p>
            <a:pPr fontAlgn="auto">
              <a:spcAft>
                <a:spcPts val="0"/>
              </a:spcAft>
            </a:pPr>
            <a:endParaRPr lang="en-NL" b="0" dirty="0">
              <a:sym typeface="Wingdings" pitchFamily="2" charset="2"/>
            </a:endParaRPr>
          </a:p>
        </p:txBody>
      </p:sp>
    </p:spTree>
    <p:extLst>
      <p:ext uri="{BB962C8B-B14F-4D97-AF65-F5344CB8AC3E}">
        <p14:creationId xmlns:p14="http://schemas.microsoft.com/office/powerpoint/2010/main" val="1768572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D8E76-9C23-040C-2C24-72300E0F0ADB}"/>
              </a:ext>
            </a:extLst>
          </p:cNvPr>
          <p:cNvSpPr>
            <a:spLocks noGrp="1"/>
          </p:cNvSpPr>
          <p:nvPr>
            <p:ph type="title"/>
          </p:nvPr>
        </p:nvSpPr>
        <p:spPr/>
        <p:txBody>
          <a:bodyPr>
            <a:normAutofit fontScale="90000"/>
          </a:bodyPr>
          <a:lstStyle/>
          <a:p>
            <a:r>
              <a:rPr lang="en-NL" dirty="0"/>
              <a:t>Applications in Economics and Finance</a:t>
            </a:r>
          </a:p>
        </p:txBody>
      </p:sp>
      <p:pic>
        <p:nvPicPr>
          <p:cNvPr id="4" name="Picture 3">
            <a:extLst>
              <a:ext uri="{FF2B5EF4-FFF2-40B4-BE49-F238E27FC236}">
                <a16:creationId xmlns:a16="http://schemas.microsoft.com/office/drawing/2014/main" id="{99440CC9-E448-8C85-CCBD-1406FD0A426D}"/>
              </a:ext>
            </a:extLst>
          </p:cNvPr>
          <p:cNvPicPr>
            <a:picLocks noChangeAspect="1"/>
          </p:cNvPicPr>
          <p:nvPr/>
        </p:nvPicPr>
        <p:blipFill>
          <a:blip r:embed="rId2"/>
          <a:stretch>
            <a:fillRect/>
          </a:stretch>
        </p:blipFill>
        <p:spPr>
          <a:xfrm>
            <a:off x="762000" y="1752167"/>
            <a:ext cx="8737600" cy="2108200"/>
          </a:xfrm>
          <a:prstGeom prst="rect">
            <a:avLst/>
          </a:prstGeom>
        </p:spPr>
      </p:pic>
    </p:spTree>
    <p:extLst>
      <p:ext uri="{BB962C8B-B14F-4D97-AF65-F5344CB8AC3E}">
        <p14:creationId xmlns:p14="http://schemas.microsoft.com/office/powerpoint/2010/main" val="3484669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5B7A18-59B7-D7EA-8659-EA971C3BDCB9}"/>
              </a:ext>
            </a:extLst>
          </p:cNvPr>
          <p:cNvSpPr>
            <a:spLocks noGrp="1"/>
          </p:cNvSpPr>
          <p:nvPr>
            <p:ph type="body" sz="quarter" idx="11"/>
          </p:nvPr>
        </p:nvSpPr>
        <p:spPr>
          <a:xfrm>
            <a:off x="761999" y="913260"/>
            <a:ext cx="10963836" cy="5765178"/>
          </a:xfrm>
        </p:spPr>
        <p:txBody>
          <a:bodyPr>
            <a:normAutofit fontScale="85000" lnSpcReduction="20000"/>
          </a:bodyPr>
          <a:lstStyle/>
          <a:p>
            <a:r>
              <a:rPr lang="en-NL" dirty="0"/>
              <a:t>Similarity</a:t>
            </a:r>
          </a:p>
          <a:p>
            <a:pPr marL="285750" indent="-285750">
              <a:buFontTx/>
              <a:buChar char="-"/>
            </a:pPr>
            <a:r>
              <a:rPr lang="en-NL" b="0" dirty="0"/>
              <a:t>Find authors of an anonymous book</a:t>
            </a:r>
          </a:p>
          <a:p>
            <a:pPr marL="285750" indent="-285750">
              <a:buFontTx/>
              <a:buChar char="-"/>
            </a:pPr>
            <a:r>
              <a:rPr lang="en-GB" b="0" dirty="0" err="1"/>
              <a:t>Analyze</a:t>
            </a:r>
            <a:r>
              <a:rPr lang="en-GB" b="0" dirty="0"/>
              <a:t> experiments on information diffusion</a:t>
            </a:r>
          </a:p>
          <a:p>
            <a:pPr marL="285750" indent="-285750">
              <a:buFontTx/>
              <a:buChar char="-"/>
            </a:pPr>
            <a:r>
              <a:rPr lang="en-GB" b="0" dirty="0"/>
              <a:t>Find duplicates</a:t>
            </a:r>
          </a:p>
          <a:p>
            <a:endParaRPr lang="en-NL" dirty="0"/>
          </a:p>
          <a:p>
            <a:r>
              <a:rPr lang="en-NL" dirty="0"/>
              <a:t>Clustering</a:t>
            </a:r>
          </a:p>
          <a:p>
            <a:pPr marL="285750" indent="-285750">
              <a:buFontTx/>
              <a:buChar char="-"/>
            </a:pPr>
            <a:r>
              <a:rPr lang="en-NL" b="0" dirty="0"/>
              <a:t>Targeted advertisement or learning or helper</a:t>
            </a:r>
          </a:p>
          <a:p>
            <a:pPr marL="285750" indent="-285750">
              <a:buFontTx/>
              <a:buChar char="-"/>
            </a:pPr>
            <a:r>
              <a:rPr lang="en-NL" b="0" dirty="0"/>
              <a:t>Recommendation systems (e.g. similar books)</a:t>
            </a:r>
          </a:p>
          <a:p>
            <a:pPr marL="285750" indent="-285750">
              <a:buFontTx/>
              <a:buChar char="-"/>
            </a:pPr>
            <a:r>
              <a:rPr lang="en-NL" b="0" dirty="0"/>
              <a:t>Clustering stories (clustering fiction works, people’s diagnoses, misinformation)</a:t>
            </a:r>
          </a:p>
          <a:p>
            <a:pPr marL="285750" indent="-285750">
              <a:buFontTx/>
              <a:buChar char="-"/>
            </a:pPr>
            <a:r>
              <a:rPr lang="en-NL" b="0" dirty="0"/>
              <a:t>Track evolution of topics in discourse</a:t>
            </a:r>
          </a:p>
          <a:p>
            <a:pPr marL="285750" indent="-285750">
              <a:buFontTx/>
              <a:buChar char="-"/>
            </a:pPr>
            <a:r>
              <a:rPr lang="en-NL" b="0" dirty="0"/>
              <a:t>Anomaly detection</a:t>
            </a:r>
          </a:p>
          <a:p>
            <a:pPr marL="285750" indent="-285750">
              <a:buFontTx/>
              <a:buChar char="-"/>
            </a:pPr>
            <a:endParaRPr lang="en-NL" b="0" dirty="0"/>
          </a:p>
          <a:p>
            <a:r>
              <a:rPr lang="en-NL" dirty="0"/>
              <a:t>Classification/Regression</a:t>
            </a:r>
          </a:p>
          <a:p>
            <a:pPr marL="285750" indent="-285750">
              <a:buFontTx/>
              <a:buChar char="-"/>
            </a:pPr>
            <a:r>
              <a:rPr lang="en-NL" b="0" dirty="0"/>
              <a:t>Targeted advertisement</a:t>
            </a:r>
          </a:p>
          <a:p>
            <a:pPr marL="285750" indent="-285750">
              <a:buFontTx/>
              <a:buChar char="-"/>
            </a:pPr>
            <a:r>
              <a:rPr lang="en-NL" b="0" dirty="0"/>
              <a:t>Hate speech classification (similar: spam, fake news, emergencies)</a:t>
            </a:r>
          </a:p>
          <a:p>
            <a:pPr marL="285750" indent="-285750">
              <a:buFontTx/>
              <a:buChar char="-"/>
            </a:pPr>
            <a:r>
              <a:rPr lang="en-NL" b="0" dirty="0"/>
              <a:t>Tracking emotions (some emotions are highly correlated with YouGov surveys</a:t>
            </a:r>
            <a:r>
              <a:rPr lang="en-GB" b="0" dirty="0"/>
              <a:t>)</a:t>
            </a:r>
            <a:endParaRPr lang="en-NL" b="0" dirty="0"/>
          </a:p>
          <a:p>
            <a:pPr marL="285750" indent="-285750">
              <a:buFontTx/>
              <a:buChar char="-"/>
            </a:pPr>
            <a:r>
              <a:rPr lang="en-NL" b="0" dirty="0"/>
              <a:t>Predict student performance, probability of re-hospitalization, fraud (insurance or research)</a:t>
            </a:r>
          </a:p>
          <a:p>
            <a:pPr marL="285750" indent="-285750">
              <a:buFontTx/>
              <a:buChar char="-"/>
            </a:pPr>
            <a:r>
              <a:rPr lang="en-NL" b="0" dirty="0"/>
              <a:t>Classifying reports (e.g. hospital discharges, urgent issues)</a:t>
            </a:r>
          </a:p>
          <a:p>
            <a:pPr marL="285750" indent="-285750">
              <a:buFontTx/>
              <a:buChar char="-"/>
            </a:pPr>
            <a:r>
              <a:rPr lang="en-NL" b="0" dirty="0"/>
              <a:t>Predict stock market returns</a:t>
            </a:r>
          </a:p>
          <a:p>
            <a:pPr marL="285750" indent="-285750">
              <a:buFontTx/>
              <a:buChar char="-"/>
            </a:pPr>
            <a:endParaRPr lang="en-NL" b="0" dirty="0"/>
          </a:p>
        </p:txBody>
      </p:sp>
      <p:sp>
        <p:nvSpPr>
          <p:cNvPr id="4" name="Title 3">
            <a:extLst>
              <a:ext uri="{FF2B5EF4-FFF2-40B4-BE49-F238E27FC236}">
                <a16:creationId xmlns:a16="http://schemas.microsoft.com/office/drawing/2014/main" id="{DFAE9913-6E4D-5C91-23E7-9C5A81A807E1}"/>
              </a:ext>
            </a:extLst>
          </p:cNvPr>
          <p:cNvSpPr>
            <a:spLocks noGrp="1"/>
          </p:cNvSpPr>
          <p:nvPr>
            <p:ph type="title"/>
          </p:nvPr>
        </p:nvSpPr>
        <p:spPr>
          <a:xfrm>
            <a:off x="761999" y="179562"/>
            <a:ext cx="7803777" cy="733698"/>
          </a:xfrm>
        </p:spPr>
        <p:txBody>
          <a:bodyPr>
            <a:normAutofit/>
          </a:bodyPr>
          <a:lstStyle/>
          <a:p>
            <a:r>
              <a:rPr lang="en-NL" sz="3200" dirty="0"/>
              <a:t>A collection of text mining applications</a:t>
            </a:r>
          </a:p>
        </p:txBody>
      </p:sp>
    </p:spTree>
    <p:extLst>
      <p:ext uri="{BB962C8B-B14F-4D97-AF65-F5344CB8AC3E}">
        <p14:creationId xmlns:p14="http://schemas.microsoft.com/office/powerpoint/2010/main" val="57081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7EA722-B649-6C39-174B-CF66B96C147C}"/>
              </a:ext>
            </a:extLst>
          </p:cNvPr>
          <p:cNvPicPr>
            <a:picLocks noChangeAspect="1"/>
          </p:cNvPicPr>
          <p:nvPr/>
        </p:nvPicPr>
        <p:blipFill>
          <a:blip r:embed="rId2"/>
          <a:stretch>
            <a:fillRect/>
          </a:stretch>
        </p:blipFill>
        <p:spPr>
          <a:xfrm>
            <a:off x="7119844" y="147917"/>
            <a:ext cx="4762500" cy="6807200"/>
          </a:xfrm>
          <a:prstGeom prst="rect">
            <a:avLst/>
          </a:prstGeom>
        </p:spPr>
      </p:pic>
      <p:pic>
        <p:nvPicPr>
          <p:cNvPr id="9" name="Picture 8">
            <a:extLst>
              <a:ext uri="{FF2B5EF4-FFF2-40B4-BE49-F238E27FC236}">
                <a16:creationId xmlns:a16="http://schemas.microsoft.com/office/drawing/2014/main" id="{31D5068F-6627-EA9A-BCF1-983C97064A6D}"/>
              </a:ext>
            </a:extLst>
          </p:cNvPr>
          <p:cNvPicPr>
            <a:picLocks noChangeAspect="1"/>
          </p:cNvPicPr>
          <p:nvPr/>
        </p:nvPicPr>
        <p:blipFill>
          <a:blip r:embed="rId3"/>
          <a:stretch>
            <a:fillRect/>
          </a:stretch>
        </p:blipFill>
        <p:spPr>
          <a:xfrm>
            <a:off x="231215" y="4603376"/>
            <a:ext cx="7480300" cy="1993900"/>
          </a:xfrm>
          <a:prstGeom prst="rect">
            <a:avLst/>
          </a:prstGeom>
        </p:spPr>
      </p:pic>
      <p:sp>
        <p:nvSpPr>
          <p:cNvPr id="11" name="Text Placeholder 1">
            <a:extLst>
              <a:ext uri="{FF2B5EF4-FFF2-40B4-BE49-F238E27FC236}">
                <a16:creationId xmlns:a16="http://schemas.microsoft.com/office/drawing/2014/main" id="{0B0106AF-A0C5-C9DF-8DCD-0D42667A8BDB}"/>
              </a:ext>
            </a:extLst>
          </p:cNvPr>
          <p:cNvSpPr txBox="1">
            <a:spLocks/>
          </p:cNvSpPr>
          <p:nvPr/>
        </p:nvSpPr>
        <p:spPr>
          <a:xfrm>
            <a:off x="762000" y="1904999"/>
            <a:ext cx="5827059" cy="42370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Data: </a:t>
            </a:r>
            <a:r>
              <a:rPr lang="en-NL" b="0" dirty="0"/>
              <a:t>17k reports on TOPIX securities from 5 brokers</a:t>
            </a:r>
          </a:p>
          <a:p>
            <a:pPr fontAlgn="auto">
              <a:spcAft>
                <a:spcPts val="0"/>
              </a:spcAft>
            </a:pPr>
            <a:r>
              <a:rPr lang="en-NL" dirty="0"/>
              <a:t>Method: </a:t>
            </a:r>
            <a:r>
              <a:rPr lang="en-US" b="0" dirty="0"/>
              <a:t>LSTM/GRU + Self-attention</a:t>
            </a:r>
            <a:endParaRPr lang="en-NL" b="0" dirty="0">
              <a:sym typeface="Wingdings" pitchFamily="2" charset="2"/>
            </a:endParaRPr>
          </a:p>
          <a:p>
            <a:pPr fontAlgn="auto">
              <a:spcAft>
                <a:spcPts val="0"/>
              </a:spcAft>
            </a:pPr>
            <a:r>
              <a:rPr lang="en-NL" dirty="0">
                <a:sym typeface="Wingdings" pitchFamily="2" charset="2"/>
              </a:rPr>
              <a:t>Preprocessing:</a:t>
            </a:r>
            <a:r>
              <a:rPr lang="en-US" b="0" dirty="0">
                <a:sym typeface="Wingdings" pitchFamily="2" charset="2"/>
              </a:rPr>
              <a:t>  d</a:t>
            </a:r>
            <a:r>
              <a:rPr lang="en-GB" b="0" dirty="0" err="1"/>
              <a:t>ecomposing</a:t>
            </a:r>
            <a:r>
              <a:rPr lang="en-GB" b="0" dirty="0"/>
              <a:t> sentences into words (the Japanese language does not have spaces between the words in a sentences)</a:t>
            </a:r>
            <a:endParaRPr lang="en-US" b="0" dirty="0">
              <a:sym typeface="Wingdings" pitchFamily="2" charset="2"/>
            </a:endParaRPr>
          </a:p>
          <a:p>
            <a:pPr fontAlgn="auto">
              <a:spcAft>
                <a:spcPts val="0"/>
              </a:spcAft>
            </a:pPr>
            <a:r>
              <a:rPr lang="en-US" dirty="0">
                <a:sym typeface="Wingdings" pitchFamily="2" charset="2"/>
              </a:rPr>
              <a:t>Goal</a:t>
            </a:r>
            <a:r>
              <a:rPr lang="en-US" b="0" dirty="0">
                <a:sym typeface="Wingdings" pitchFamily="2" charset="2"/>
              </a:rPr>
              <a:t>: Predict excess return (+/-) at 14 days</a:t>
            </a:r>
            <a:endParaRPr lang="en-GB" b="0" dirty="0"/>
          </a:p>
          <a:p>
            <a:pPr fontAlgn="auto">
              <a:spcAft>
                <a:spcPts val="0"/>
              </a:spcAft>
            </a:pPr>
            <a:endParaRPr lang="en-NL" dirty="0">
              <a:sym typeface="Wingdings" pitchFamily="2" charset="2"/>
            </a:endParaRPr>
          </a:p>
          <a:p>
            <a:pPr fontAlgn="auto">
              <a:spcAft>
                <a:spcPts val="0"/>
              </a:spcAft>
            </a:pPr>
            <a:r>
              <a:rPr lang="en-NL" dirty="0">
                <a:sym typeface="Wingdings" pitchFamily="2" charset="2"/>
              </a:rPr>
              <a:t>Results: </a:t>
            </a:r>
          </a:p>
          <a:p>
            <a:pPr fontAlgn="auto">
              <a:spcAft>
                <a:spcPts val="0"/>
              </a:spcAft>
            </a:pPr>
            <a:endParaRPr lang="en-NL" b="0" dirty="0">
              <a:sym typeface="Wingdings" pitchFamily="2" charset="2"/>
            </a:endParaRPr>
          </a:p>
          <a:p>
            <a:pPr fontAlgn="auto">
              <a:spcAft>
                <a:spcPts val="0"/>
              </a:spcAft>
            </a:pPr>
            <a:endParaRPr lang="en-NL" b="0" dirty="0">
              <a:sym typeface="Wingdings" pitchFamily="2" charset="2"/>
            </a:endParaRPr>
          </a:p>
        </p:txBody>
      </p:sp>
      <p:sp>
        <p:nvSpPr>
          <p:cNvPr id="13" name="Title 12">
            <a:extLst>
              <a:ext uri="{FF2B5EF4-FFF2-40B4-BE49-F238E27FC236}">
                <a16:creationId xmlns:a16="http://schemas.microsoft.com/office/drawing/2014/main" id="{CB589EE5-E85A-02A6-1244-BBC1F463CC84}"/>
              </a:ext>
            </a:extLst>
          </p:cNvPr>
          <p:cNvSpPr>
            <a:spLocks noGrp="1"/>
          </p:cNvSpPr>
          <p:nvPr>
            <p:ph type="title"/>
          </p:nvPr>
        </p:nvSpPr>
        <p:spPr>
          <a:xfrm>
            <a:off x="762000" y="592090"/>
            <a:ext cx="6357844" cy="1189038"/>
          </a:xfrm>
        </p:spPr>
        <p:txBody>
          <a:bodyPr>
            <a:normAutofit/>
          </a:bodyPr>
          <a:lstStyle/>
          <a:p>
            <a:r>
              <a:rPr lang="en-NL" sz="2800" dirty="0"/>
              <a:t>Suzuki, Sakaji, Izumi, Matsushima, Ishiwaka, 2020</a:t>
            </a:r>
          </a:p>
        </p:txBody>
      </p:sp>
    </p:spTree>
    <p:extLst>
      <p:ext uri="{BB962C8B-B14F-4D97-AF65-F5344CB8AC3E}">
        <p14:creationId xmlns:p14="http://schemas.microsoft.com/office/powerpoint/2010/main" val="438083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D8E76-9C23-040C-2C24-72300E0F0ADB}"/>
              </a:ext>
            </a:extLst>
          </p:cNvPr>
          <p:cNvSpPr>
            <a:spLocks noGrp="1"/>
          </p:cNvSpPr>
          <p:nvPr>
            <p:ph type="title"/>
          </p:nvPr>
        </p:nvSpPr>
        <p:spPr/>
        <p:txBody>
          <a:bodyPr/>
          <a:lstStyle/>
          <a:p>
            <a:r>
              <a:rPr lang="en-NL" dirty="0"/>
              <a:t>Applications in reports</a:t>
            </a:r>
          </a:p>
        </p:txBody>
      </p:sp>
      <p:sp>
        <p:nvSpPr>
          <p:cNvPr id="5" name="Text Placeholder 4">
            <a:extLst>
              <a:ext uri="{FF2B5EF4-FFF2-40B4-BE49-F238E27FC236}">
                <a16:creationId xmlns:a16="http://schemas.microsoft.com/office/drawing/2014/main" id="{AB4B8DD9-99F2-3D87-510A-BCE8FC47F954}"/>
              </a:ext>
            </a:extLst>
          </p:cNvPr>
          <p:cNvSpPr>
            <a:spLocks noGrp="1"/>
          </p:cNvSpPr>
          <p:nvPr>
            <p:ph type="body" sz="quarter" idx="13"/>
          </p:nvPr>
        </p:nvSpPr>
        <p:spPr/>
        <p:txBody>
          <a:bodyPr/>
          <a:lstStyle/>
          <a:p>
            <a:r>
              <a:rPr lang="en-NL" dirty="0"/>
              <a:t>Automatically code reports, detect emergencies</a:t>
            </a:r>
          </a:p>
          <a:p>
            <a:r>
              <a:rPr lang="en-NL" dirty="0"/>
              <a:t>Extract safety risk factors</a:t>
            </a:r>
          </a:p>
        </p:txBody>
      </p:sp>
      <p:pic>
        <p:nvPicPr>
          <p:cNvPr id="6" name="Picture 5">
            <a:extLst>
              <a:ext uri="{FF2B5EF4-FFF2-40B4-BE49-F238E27FC236}">
                <a16:creationId xmlns:a16="http://schemas.microsoft.com/office/drawing/2014/main" id="{A282AFF7-2708-54A4-A9EE-836AAA40574A}"/>
              </a:ext>
            </a:extLst>
          </p:cNvPr>
          <p:cNvPicPr>
            <a:picLocks noChangeAspect="1"/>
          </p:cNvPicPr>
          <p:nvPr/>
        </p:nvPicPr>
        <p:blipFill>
          <a:blip r:embed="rId2"/>
          <a:stretch>
            <a:fillRect/>
          </a:stretch>
        </p:blipFill>
        <p:spPr>
          <a:xfrm>
            <a:off x="762000" y="3215028"/>
            <a:ext cx="9236262" cy="2743139"/>
          </a:xfrm>
          <a:prstGeom prst="rect">
            <a:avLst/>
          </a:prstGeom>
        </p:spPr>
      </p:pic>
    </p:spTree>
    <p:extLst>
      <p:ext uri="{BB962C8B-B14F-4D97-AF65-F5344CB8AC3E}">
        <p14:creationId xmlns:p14="http://schemas.microsoft.com/office/powerpoint/2010/main" val="2140439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3F41A-D82B-733F-BCA6-3016CD7F81F9}"/>
              </a:ext>
            </a:extLst>
          </p:cNvPr>
          <p:cNvSpPr>
            <a:spLocks noGrp="1"/>
          </p:cNvSpPr>
          <p:nvPr>
            <p:ph type="title"/>
          </p:nvPr>
        </p:nvSpPr>
        <p:spPr/>
        <p:txBody>
          <a:bodyPr>
            <a:normAutofit/>
          </a:bodyPr>
          <a:lstStyle/>
          <a:p>
            <a:r>
              <a:rPr lang="en-NL" sz="3200" dirty="0"/>
              <a:t>Goseva-Popstojanova and Tyo, 2018</a:t>
            </a:r>
          </a:p>
        </p:txBody>
      </p:sp>
      <p:sp>
        <p:nvSpPr>
          <p:cNvPr id="5" name="Text Placeholder 1">
            <a:extLst>
              <a:ext uri="{FF2B5EF4-FFF2-40B4-BE49-F238E27FC236}">
                <a16:creationId xmlns:a16="http://schemas.microsoft.com/office/drawing/2014/main" id="{8A5E7130-8FFB-0866-972B-86AE0E24FF8C}"/>
              </a:ext>
            </a:extLst>
          </p:cNvPr>
          <p:cNvSpPr txBox="1">
            <a:spLocks/>
          </p:cNvSpPr>
          <p:nvPr/>
        </p:nvSpPr>
        <p:spPr>
          <a:xfrm>
            <a:off x="762000" y="2003611"/>
            <a:ext cx="10041217" cy="54427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Data: </a:t>
            </a:r>
            <a:r>
              <a:rPr lang="en-NL" b="0" dirty="0"/>
              <a:t>3,500 </a:t>
            </a:r>
            <a:r>
              <a:rPr lang="en-GB" b="0" dirty="0"/>
              <a:t>issue tracking systems of two NASA missions</a:t>
            </a:r>
            <a:endParaRPr lang="en-NL" b="0" dirty="0"/>
          </a:p>
          <a:p>
            <a:pPr fontAlgn="auto">
              <a:spcAft>
                <a:spcPts val="0"/>
              </a:spcAft>
            </a:pPr>
            <a:r>
              <a:rPr lang="en-NL" dirty="0"/>
              <a:t>Method: </a:t>
            </a:r>
            <a:r>
              <a:rPr lang="en-US" b="0" dirty="0"/>
              <a:t>TF-IDF/TF + ML (</a:t>
            </a:r>
            <a:r>
              <a:rPr lang="en-GB" b="0" dirty="0"/>
              <a:t>Bayesian Network (BN), k-Nearest </a:t>
            </a:r>
            <a:r>
              <a:rPr lang="en-GB" b="0" dirty="0" err="1"/>
              <a:t>Neighbor</a:t>
            </a:r>
            <a:r>
              <a:rPr lang="en-GB" b="0" dirty="0"/>
              <a:t> (</a:t>
            </a:r>
            <a:r>
              <a:rPr lang="en-GB" b="0" dirty="0" err="1"/>
              <a:t>kNN</a:t>
            </a:r>
            <a:r>
              <a:rPr lang="en-GB" b="0" dirty="0"/>
              <a:t>), Naïve Bayes (NB), Naive Bayes Multinomial (NBM), Random Forest (RF), and Support Vector Machine (SVM))</a:t>
            </a:r>
            <a:endParaRPr lang="en-NL" b="0" dirty="0">
              <a:sym typeface="Wingdings" pitchFamily="2" charset="2"/>
            </a:endParaRPr>
          </a:p>
          <a:p>
            <a:pPr fontAlgn="auto">
              <a:spcAft>
                <a:spcPts val="0"/>
              </a:spcAft>
            </a:pPr>
            <a:r>
              <a:rPr lang="en-NL" dirty="0">
                <a:sym typeface="Wingdings" pitchFamily="2" charset="2"/>
              </a:rPr>
              <a:t>Preprocessing:</a:t>
            </a:r>
            <a:r>
              <a:rPr lang="en-US" b="0" dirty="0">
                <a:sym typeface="Wingdings" pitchFamily="2" charset="2"/>
              </a:rPr>
              <a:t>  remove punctuation, characters and stop-words, stemming</a:t>
            </a:r>
          </a:p>
          <a:p>
            <a:pPr fontAlgn="auto">
              <a:spcAft>
                <a:spcPts val="0"/>
              </a:spcAft>
            </a:pPr>
            <a:r>
              <a:rPr lang="en-US" dirty="0">
                <a:sym typeface="Wingdings" pitchFamily="2" charset="2"/>
              </a:rPr>
              <a:t>Goal</a:t>
            </a:r>
            <a:r>
              <a:rPr lang="en-US" b="0" dirty="0">
                <a:sym typeface="Wingdings" pitchFamily="2" charset="2"/>
              </a:rPr>
              <a:t>: </a:t>
            </a:r>
            <a:r>
              <a:rPr lang="en-GB" b="0" dirty="0">
                <a:sym typeface="Wingdings" pitchFamily="2" charset="2"/>
              </a:rPr>
              <a:t>I</a:t>
            </a:r>
            <a:r>
              <a:rPr lang="en-GB" b="0" dirty="0"/>
              <a:t>dentify those software bugs reports that are security related</a:t>
            </a:r>
            <a:endParaRPr lang="en-NL" b="0" dirty="0"/>
          </a:p>
          <a:p>
            <a:pPr fontAlgn="auto">
              <a:spcAft>
                <a:spcPts val="0"/>
              </a:spcAft>
            </a:pPr>
            <a:endParaRPr lang="en-NL" dirty="0">
              <a:sym typeface="Wingdings" pitchFamily="2" charset="2"/>
            </a:endParaRPr>
          </a:p>
          <a:p>
            <a:pPr fontAlgn="auto">
              <a:spcAft>
                <a:spcPts val="0"/>
              </a:spcAft>
            </a:pPr>
            <a:r>
              <a:rPr lang="en-NL" dirty="0">
                <a:sym typeface="Wingdings" pitchFamily="2" charset="2"/>
              </a:rPr>
              <a:t>Results: </a:t>
            </a:r>
          </a:p>
          <a:p>
            <a:pPr fontAlgn="auto">
              <a:spcAft>
                <a:spcPts val="0"/>
              </a:spcAft>
            </a:pPr>
            <a:endParaRPr lang="en-NL" b="0" dirty="0">
              <a:sym typeface="Wingdings" pitchFamily="2" charset="2"/>
            </a:endParaRPr>
          </a:p>
          <a:p>
            <a:pPr fontAlgn="auto">
              <a:spcAft>
                <a:spcPts val="0"/>
              </a:spcAft>
            </a:pPr>
            <a:endParaRPr lang="en-NL" b="0" dirty="0">
              <a:sym typeface="Wingdings" pitchFamily="2" charset="2"/>
            </a:endParaRPr>
          </a:p>
        </p:txBody>
      </p:sp>
      <p:pic>
        <p:nvPicPr>
          <p:cNvPr id="7" name="Picture 6">
            <a:extLst>
              <a:ext uri="{FF2B5EF4-FFF2-40B4-BE49-F238E27FC236}">
                <a16:creationId xmlns:a16="http://schemas.microsoft.com/office/drawing/2014/main" id="{6DE21642-8FEF-58CB-93C3-5ED1A899ED8E}"/>
              </a:ext>
            </a:extLst>
          </p:cNvPr>
          <p:cNvPicPr>
            <a:picLocks noChangeAspect="1"/>
          </p:cNvPicPr>
          <p:nvPr/>
        </p:nvPicPr>
        <p:blipFill rotWithShape="1">
          <a:blip r:embed="rId2"/>
          <a:srcRect t="65867"/>
          <a:stretch/>
        </p:blipFill>
        <p:spPr>
          <a:xfrm>
            <a:off x="420593" y="4725006"/>
            <a:ext cx="10490200" cy="1599592"/>
          </a:xfrm>
          <a:prstGeom prst="rect">
            <a:avLst/>
          </a:prstGeom>
        </p:spPr>
      </p:pic>
    </p:spTree>
    <p:extLst>
      <p:ext uri="{BB962C8B-B14F-4D97-AF65-F5344CB8AC3E}">
        <p14:creationId xmlns:p14="http://schemas.microsoft.com/office/powerpoint/2010/main" val="2832427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BEAA63-36A2-9773-0BAA-3385F409BF2B}"/>
              </a:ext>
            </a:extLst>
          </p:cNvPr>
          <p:cNvSpPr>
            <a:spLocks noGrp="1"/>
          </p:cNvSpPr>
          <p:nvPr>
            <p:ph type="body" sz="quarter" idx="13"/>
          </p:nvPr>
        </p:nvSpPr>
        <p:spPr>
          <a:xfrm>
            <a:off x="892098" y="1783951"/>
            <a:ext cx="10537902" cy="3747053"/>
          </a:xfrm>
        </p:spPr>
        <p:txBody>
          <a:bodyPr/>
          <a:lstStyle/>
          <a:p>
            <a:r>
              <a:rPr lang="en-NL" b="1" dirty="0"/>
              <a:t>Clustering</a:t>
            </a:r>
            <a:r>
              <a:rPr lang="en-NL" dirty="0"/>
              <a:t>: </a:t>
            </a:r>
            <a:r>
              <a:rPr lang="en-GB" dirty="0">
                <a:hlinkClick r:id="rId2"/>
              </a:rPr>
              <a:t>https://stats.stackexchange.com/questions/195456/how-to-select-a-clustering-method-how-to-validate-a-cluster-solution-to-warran</a:t>
            </a:r>
            <a:endParaRPr lang="en-GB" dirty="0"/>
          </a:p>
          <a:p>
            <a:pPr marL="285750" indent="-285750">
              <a:buFontTx/>
              <a:buChar char="-"/>
            </a:pPr>
            <a:r>
              <a:rPr lang="en-GB" dirty="0"/>
              <a:t>Mixed methods (expertise is key)</a:t>
            </a:r>
          </a:p>
          <a:p>
            <a:pPr marL="285750" indent="-285750">
              <a:buFontTx/>
              <a:buChar char="-"/>
            </a:pPr>
            <a:endParaRPr lang="en-GB" dirty="0"/>
          </a:p>
          <a:p>
            <a:r>
              <a:rPr lang="en-GB" b="1" dirty="0"/>
              <a:t>Classification/Regression:</a:t>
            </a:r>
            <a:r>
              <a:rPr lang="en-GB" dirty="0"/>
              <a:t> Interpretability tools (next)</a:t>
            </a:r>
            <a:endParaRPr lang="en-NL" b="1" dirty="0"/>
          </a:p>
          <a:p>
            <a:endParaRPr lang="en-NL" dirty="0"/>
          </a:p>
          <a:p>
            <a:endParaRPr lang="en-NL" dirty="0"/>
          </a:p>
          <a:p>
            <a:endParaRPr lang="en-NL" dirty="0"/>
          </a:p>
          <a:p>
            <a:endParaRPr lang="en-NL" dirty="0"/>
          </a:p>
        </p:txBody>
      </p:sp>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normAutofit fontScale="90000"/>
          </a:bodyPr>
          <a:lstStyle/>
          <a:p>
            <a:r>
              <a:rPr lang="en-NL" dirty="0"/>
              <a:t>How to know if your results make sense?</a:t>
            </a:r>
          </a:p>
        </p:txBody>
      </p:sp>
    </p:spTree>
    <p:extLst>
      <p:ext uri="{BB962C8B-B14F-4D97-AF65-F5344CB8AC3E}">
        <p14:creationId xmlns:p14="http://schemas.microsoft.com/office/powerpoint/2010/main" val="3073653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0" y="55562"/>
            <a:ext cx="10083800" cy="1189038"/>
          </a:xfrm>
        </p:spPr>
        <p:txBody>
          <a:bodyPr/>
          <a:lstStyle/>
          <a:p>
            <a:r>
              <a:rPr lang="en-NL" dirty="0"/>
              <a:t>Interpretability</a:t>
            </a:r>
          </a:p>
        </p:txBody>
      </p:sp>
      <p:pic>
        <p:nvPicPr>
          <p:cNvPr id="8194" name="Picture 2" descr="Tim Fargo 🔥 on Twitter: &quot;If you can't explain it simply, you don't ...">
            <a:extLst>
              <a:ext uri="{FF2B5EF4-FFF2-40B4-BE49-F238E27FC236}">
                <a16:creationId xmlns:a16="http://schemas.microsoft.com/office/drawing/2014/main" id="{1BA1B86E-CF0B-D101-3B6D-B8DEF3602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12192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348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CF3574-35B2-9186-1B05-0A8CDEBC8974}"/>
              </a:ext>
            </a:extLst>
          </p:cNvPr>
          <p:cNvSpPr>
            <a:spLocks noGrp="1"/>
          </p:cNvSpPr>
          <p:nvPr>
            <p:ph type="body" sz="quarter" idx="11"/>
          </p:nvPr>
        </p:nvSpPr>
        <p:spPr>
          <a:xfrm>
            <a:off x="762000" y="1809750"/>
            <a:ext cx="8521700" cy="3670300"/>
          </a:xfrm>
        </p:spPr>
        <p:txBody>
          <a:bodyPr>
            <a:normAutofit/>
          </a:bodyPr>
          <a:lstStyle/>
          <a:p>
            <a:r>
              <a:rPr lang="en-GB" dirty="0"/>
              <a:t>Being Right for the Right Reasons</a:t>
            </a:r>
          </a:p>
          <a:p>
            <a:endParaRPr lang="en-NL" b="0" dirty="0"/>
          </a:p>
          <a:p>
            <a:r>
              <a:rPr lang="en-NL" b="0" dirty="0"/>
              <a:t>Choices:</a:t>
            </a:r>
          </a:p>
          <a:p>
            <a:pPr marL="285750" indent="-285750">
              <a:buFont typeface="Arial" panose="020B0604020202020204" pitchFamily="34" charset="0"/>
              <a:buChar char="•"/>
            </a:pPr>
            <a:r>
              <a:rPr lang="en-NL" b="0" dirty="0"/>
              <a:t>Global vs Local interpretability</a:t>
            </a:r>
          </a:p>
          <a:p>
            <a:pPr marL="285750" indent="-285750">
              <a:buFont typeface="Arial" panose="020B0604020202020204" pitchFamily="34" charset="0"/>
              <a:buChar char="•"/>
            </a:pPr>
            <a:r>
              <a:rPr lang="en-NL" b="0" dirty="0"/>
              <a:t>Model-dependent vs model-agnostic interpretability</a:t>
            </a:r>
          </a:p>
          <a:p>
            <a:endParaRPr lang="en-NL" b="0" dirty="0"/>
          </a:p>
        </p:txBody>
      </p:sp>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762000" y="715961"/>
            <a:ext cx="10083800" cy="1189038"/>
          </a:xfrm>
        </p:spPr>
        <p:txBody>
          <a:bodyPr/>
          <a:lstStyle/>
          <a:p>
            <a:r>
              <a:rPr lang="en-NL" dirty="0"/>
              <a:t>Interpretability</a:t>
            </a:r>
          </a:p>
        </p:txBody>
      </p:sp>
    </p:spTree>
    <p:extLst>
      <p:ext uri="{BB962C8B-B14F-4D97-AF65-F5344CB8AC3E}">
        <p14:creationId xmlns:p14="http://schemas.microsoft.com/office/powerpoint/2010/main" val="2551583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CF3574-35B2-9186-1B05-0A8CDEBC8974}"/>
              </a:ext>
            </a:extLst>
          </p:cNvPr>
          <p:cNvSpPr>
            <a:spLocks noGrp="1"/>
          </p:cNvSpPr>
          <p:nvPr>
            <p:ph type="body" sz="quarter" idx="11"/>
          </p:nvPr>
        </p:nvSpPr>
        <p:spPr>
          <a:xfrm>
            <a:off x="762000" y="1574800"/>
            <a:ext cx="11036300" cy="1854200"/>
          </a:xfrm>
        </p:spPr>
        <p:txBody>
          <a:bodyPr>
            <a:normAutofit/>
          </a:bodyPr>
          <a:lstStyle/>
          <a:p>
            <a:r>
              <a:rPr lang="en-NL" dirty="0"/>
              <a:t>Goal</a:t>
            </a:r>
            <a:r>
              <a:rPr lang="en-NL" b="0" dirty="0"/>
              <a:t>: Inform the human about the factors determining the prediction</a:t>
            </a:r>
          </a:p>
          <a:p>
            <a:endParaRPr lang="en-US" b="0" dirty="0"/>
          </a:p>
          <a:p>
            <a:r>
              <a:rPr lang="en-US" b="0" dirty="0"/>
              <a:t>Many advances in the last decade (SHAP, LIME, Anchors, Counterfactuals)</a:t>
            </a:r>
          </a:p>
          <a:p>
            <a:r>
              <a:rPr lang="en-NL" dirty="0"/>
              <a:t>Basic idea</a:t>
            </a:r>
            <a:r>
              <a:rPr lang="en-NL" b="0" dirty="0"/>
              <a:t>: Change the observations slightly to observe how the prediction will change</a:t>
            </a:r>
          </a:p>
          <a:p>
            <a:endParaRPr lang="en-US" b="0" dirty="0"/>
          </a:p>
          <a:p>
            <a:endParaRPr lang="en-US" b="0" dirty="0"/>
          </a:p>
          <a:p>
            <a:endParaRPr lang="en-US" b="0" dirty="0"/>
          </a:p>
        </p:txBody>
      </p:sp>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762000" y="715961"/>
            <a:ext cx="10083800" cy="706439"/>
          </a:xfrm>
        </p:spPr>
        <p:txBody>
          <a:bodyPr/>
          <a:lstStyle/>
          <a:p>
            <a:r>
              <a:rPr lang="en-NL" dirty="0"/>
              <a:t>Local interpretability</a:t>
            </a:r>
          </a:p>
        </p:txBody>
      </p:sp>
      <p:sp>
        <p:nvSpPr>
          <p:cNvPr id="8" name="TextBox 7">
            <a:extLst>
              <a:ext uri="{FF2B5EF4-FFF2-40B4-BE49-F238E27FC236}">
                <a16:creationId xmlns:a16="http://schemas.microsoft.com/office/drawing/2014/main" id="{5CF51136-DB39-3E31-771A-0714CC3F5880}"/>
              </a:ext>
            </a:extLst>
          </p:cNvPr>
          <p:cNvSpPr txBox="1"/>
          <p:nvPr/>
        </p:nvSpPr>
        <p:spPr>
          <a:xfrm>
            <a:off x="762000" y="6358965"/>
            <a:ext cx="11267141" cy="307777"/>
          </a:xfrm>
          <a:prstGeom prst="rect">
            <a:avLst/>
          </a:prstGeom>
          <a:noFill/>
        </p:spPr>
        <p:txBody>
          <a:bodyPr wrap="square">
            <a:spAutoFit/>
          </a:bodyPr>
          <a:lstStyle/>
          <a:p>
            <a:r>
              <a:rPr lang="en-US" sz="1400" dirty="0">
                <a:solidFill>
                  <a:schemeClr val="bg1">
                    <a:lumMod val="50000"/>
                  </a:schemeClr>
                </a:solidFill>
              </a:rPr>
              <a:t>https://</a:t>
            </a:r>
            <a:r>
              <a:rPr lang="en-US" sz="1400" dirty="0" err="1">
                <a:solidFill>
                  <a:schemeClr val="bg1">
                    <a:lumMod val="50000"/>
                  </a:schemeClr>
                </a:solidFill>
              </a:rPr>
              <a:t>shap.readthedocs.io</a:t>
            </a:r>
            <a:r>
              <a:rPr lang="en-US" sz="1400" dirty="0">
                <a:solidFill>
                  <a:schemeClr val="bg1">
                    <a:lumMod val="50000"/>
                  </a:schemeClr>
                </a:solidFill>
              </a:rPr>
              <a:t>/</a:t>
            </a:r>
            <a:r>
              <a:rPr lang="en-US" sz="1400" dirty="0" err="1">
                <a:solidFill>
                  <a:schemeClr val="bg1">
                    <a:lumMod val="50000"/>
                  </a:schemeClr>
                </a:solidFill>
              </a:rPr>
              <a:t>en</a:t>
            </a:r>
            <a:r>
              <a:rPr lang="en-US" sz="1400" dirty="0">
                <a:solidFill>
                  <a:schemeClr val="bg1">
                    <a:lumMod val="50000"/>
                  </a:schemeClr>
                </a:solidFill>
              </a:rPr>
              <a:t>/latest/</a:t>
            </a:r>
            <a:r>
              <a:rPr lang="en-US" sz="1400" dirty="0" err="1">
                <a:solidFill>
                  <a:schemeClr val="bg1">
                    <a:lumMod val="50000"/>
                  </a:schemeClr>
                </a:solidFill>
              </a:rPr>
              <a:t>example_notebooks</a:t>
            </a:r>
            <a:r>
              <a:rPr lang="en-US" sz="1400" dirty="0">
                <a:solidFill>
                  <a:schemeClr val="bg1">
                    <a:lumMod val="50000"/>
                  </a:schemeClr>
                </a:solidFill>
              </a:rPr>
              <a:t>/</a:t>
            </a:r>
            <a:r>
              <a:rPr lang="en-US" sz="1400" dirty="0" err="1">
                <a:solidFill>
                  <a:schemeClr val="bg1">
                    <a:lumMod val="50000"/>
                  </a:schemeClr>
                </a:solidFill>
              </a:rPr>
              <a:t>text_examples</a:t>
            </a:r>
            <a:r>
              <a:rPr lang="en-US" sz="1400" dirty="0">
                <a:solidFill>
                  <a:schemeClr val="bg1">
                    <a:lumMod val="50000"/>
                  </a:schemeClr>
                </a:solidFill>
              </a:rPr>
              <a:t>/</a:t>
            </a:r>
            <a:r>
              <a:rPr lang="en-US" sz="1400" dirty="0" err="1">
                <a:solidFill>
                  <a:schemeClr val="bg1">
                    <a:lumMod val="50000"/>
                  </a:schemeClr>
                </a:solidFill>
              </a:rPr>
              <a:t>sentiment_analysis</a:t>
            </a:r>
            <a:endParaRPr lang="en-GB" sz="1400" b="0" dirty="0">
              <a:solidFill>
                <a:schemeClr val="bg1">
                  <a:lumMod val="50000"/>
                </a:schemeClr>
              </a:solidFill>
            </a:endParaRPr>
          </a:p>
        </p:txBody>
      </p:sp>
      <p:pic>
        <p:nvPicPr>
          <p:cNvPr id="3" name="Picture 2">
            <a:extLst>
              <a:ext uri="{FF2B5EF4-FFF2-40B4-BE49-F238E27FC236}">
                <a16:creationId xmlns:a16="http://schemas.microsoft.com/office/drawing/2014/main" id="{85F73DA2-A631-E5A7-3EFF-A6EF19E55AD0}"/>
              </a:ext>
            </a:extLst>
          </p:cNvPr>
          <p:cNvPicPr>
            <a:picLocks noChangeAspect="1"/>
          </p:cNvPicPr>
          <p:nvPr/>
        </p:nvPicPr>
        <p:blipFill>
          <a:blip r:embed="rId2"/>
          <a:stretch>
            <a:fillRect/>
          </a:stretch>
        </p:blipFill>
        <p:spPr>
          <a:xfrm>
            <a:off x="762000" y="3107765"/>
            <a:ext cx="8369300" cy="3251200"/>
          </a:xfrm>
          <a:prstGeom prst="rect">
            <a:avLst/>
          </a:prstGeom>
        </p:spPr>
      </p:pic>
    </p:spTree>
    <p:extLst>
      <p:ext uri="{BB962C8B-B14F-4D97-AF65-F5344CB8AC3E}">
        <p14:creationId xmlns:p14="http://schemas.microsoft.com/office/powerpoint/2010/main" val="2181342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CF3574-35B2-9186-1B05-0A8CDEBC8974}"/>
              </a:ext>
            </a:extLst>
          </p:cNvPr>
          <p:cNvSpPr>
            <a:spLocks noGrp="1"/>
          </p:cNvSpPr>
          <p:nvPr>
            <p:ph type="body" sz="quarter" idx="11"/>
          </p:nvPr>
        </p:nvSpPr>
        <p:spPr>
          <a:xfrm>
            <a:off x="762000" y="1574800"/>
            <a:ext cx="11036300" cy="4273550"/>
          </a:xfrm>
        </p:spPr>
        <p:txBody>
          <a:bodyPr>
            <a:normAutofit/>
          </a:bodyPr>
          <a:lstStyle/>
          <a:p>
            <a:r>
              <a:rPr lang="en-NL" dirty="0"/>
              <a:t>Goal</a:t>
            </a:r>
            <a:r>
              <a:rPr lang="en-NL" b="0" dirty="0"/>
              <a:t>: Inform the human the reason of the prediction</a:t>
            </a:r>
            <a:endParaRPr lang="en-US" b="0" dirty="0"/>
          </a:p>
          <a:p>
            <a:r>
              <a:rPr lang="en-NL" dirty="0"/>
              <a:t>Basic idea</a:t>
            </a:r>
            <a:r>
              <a:rPr lang="en-NL" b="0" dirty="0"/>
              <a:t>: Change the observations slightly to observe how the prediction will change</a:t>
            </a:r>
          </a:p>
          <a:p>
            <a:endParaRPr lang="en-US" b="0" dirty="0"/>
          </a:p>
          <a:p>
            <a:endParaRPr lang="en-US" b="0" dirty="0"/>
          </a:p>
          <a:p>
            <a:endParaRPr lang="en-US" b="0" dirty="0"/>
          </a:p>
        </p:txBody>
      </p:sp>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762000" y="715961"/>
            <a:ext cx="10083800" cy="706439"/>
          </a:xfrm>
        </p:spPr>
        <p:txBody>
          <a:bodyPr/>
          <a:lstStyle/>
          <a:p>
            <a:r>
              <a:rPr lang="en-NL" dirty="0"/>
              <a:t>Local interpretability</a:t>
            </a:r>
          </a:p>
        </p:txBody>
      </p:sp>
      <p:pic>
        <p:nvPicPr>
          <p:cNvPr id="1026" name="Picture 2">
            <a:extLst>
              <a:ext uri="{FF2B5EF4-FFF2-40B4-BE49-F238E27FC236}">
                <a16:creationId xmlns:a16="http://schemas.microsoft.com/office/drawing/2014/main" id="{EA25C71E-821F-F890-9DE4-587807850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4741" y="4851005"/>
            <a:ext cx="4009571" cy="148926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59E5450-84BE-04A8-2487-85C48715824F}"/>
              </a:ext>
            </a:extLst>
          </p:cNvPr>
          <p:cNvSpPr txBox="1"/>
          <p:nvPr/>
        </p:nvSpPr>
        <p:spPr>
          <a:xfrm>
            <a:off x="6064741" y="6364294"/>
            <a:ext cx="5139872" cy="461665"/>
          </a:xfrm>
          <a:prstGeom prst="rect">
            <a:avLst/>
          </a:prstGeom>
          <a:noFill/>
        </p:spPr>
        <p:txBody>
          <a:bodyPr wrap="square" rtlCol="0">
            <a:spAutoFit/>
          </a:bodyPr>
          <a:lstStyle/>
          <a:p>
            <a:r>
              <a:rPr lang="en-GB" sz="1200" dirty="0">
                <a:solidFill>
                  <a:schemeClr val="bg1">
                    <a:lumMod val="50000"/>
                  </a:schemeClr>
                </a:solidFill>
              </a:rPr>
              <a:t>https://</a:t>
            </a:r>
            <a:r>
              <a:rPr lang="en-GB" sz="1200" dirty="0" err="1">
                <a:solidFill>
                  <a:schemeClr val="bg1">
                    <a:lumMod val="50000"/>
                  </a:schemeClr>
                </a:solidFill>
              </a:rPr>
              <a:t>silverpond.com.au</a:t>
            </a:r>
            <a:r>
              <a:rPr lang="en-GB" sz="1200" dirty="0">
                <a:solidFill>
                  <a:schemeClr val="bg1">
                    <a:lumMod val="50000"/>
                  </a:schemeClr>
                </a:solidFill>
              </a:rPr>
              <a:t>/2018/04/17/an-ai-tells-us-what-it-knows-when-we-poke-it-in-the-eye/</a:t>
            </a:r>
            <a:endParaRPr lang="en-NL" sz="1200" dirty="0">
              <a:solidFill>
                <a:schemeClr val="bg1">
                  <a:lumMod val="50000"/>
                </a:schemeClr>
              </a:solidFill>
            </a:endParaRPr>
          </a:p>
        </p:txBody>
      </p:sp>
      <p:pic>
        <p:nvPicPr>
          <p:cNvPr id="16" name="Picture 15" descr="A picture containing text, dog, mammal&#10;&#10;Description automatically generated">
            <a:extLst>
              <a:ext uri="{FF2B5EF4-FFF2-40B4-BE49-F238E27FC236}">
                <a16:creationId xmlns:a16="http://schemas.microsoft.com/office/drawing/2014/main" id="{097E958B-5CA1-182A-8085-901B347DF09A}"/>
              </a:ext>
            </a:extLst>
          </p:cNvPr>
          <p:cNvPicPr>
            <a:picLocks noChangeAspect="1"/>
          </p:cNvPicPr>
          <p:nvPr/>
        </p:nvPicPr>
        <p:blipFill>
          <a:blip r:embed="rId3"/>
          <a:stretch>
            <a:fillRect/>
          </a:stretch>
        </p:blipFill>
        <p:spPr>
          <a:xfrm>
            <a:off x="840765" y="4912095"/>
            <a:ext cx="2794000" cy="1600200"/>
          </a:xfrm>
          <a:prstGeom prst="rect">
            <a:avLst/>
          </a:prstGeom>
        </p:spPr>
      </p:pic>
      <p:pic>
        <p:nvPicPr>
          <p:cNvPr id="1030" name="Picture 6" descr="Local Interpretable Model-Agnostic Explanations (LIME): An Introduction –  O'Reilly">
            <a:extLst>
              <a:ext uri="{FF2B5EF4-FFF2-40B4-BE49-F238E27FC236}">
                <a16:creationId xmlns:a16="http://schemas.microsoft.com/office/drawing/2014/main" id="{DF91EFAF-1908-FD3E-82D7-447721A54B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765" y="2371495"/>
            <a:ext cx="4887769" cy="235287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806194A-F776-FBA5-83AC-6C8F80BDB412}"/>
              </a:ext>
            </a:extLst>
          </p:cNvPr>
          <p:cNvSpPr txBox="1"/>
          <p:nvPr/>
        </p:nvSpPr>
        <p:spPr>
          <a:xfrm>
            <a:off x="3580493" y="6034855"/>
            <a:ext cx="2223407" cy="523220"/>
          </a:xfrm>
          <a:prstGeom prst="rect">
            <a:avLst/>
          </a:prstGeom>
          <a:noFill/>
        </p:spPr>
        <p:txBody>
          <a:bodyPr wrap="square" rtlCol="0">
            <a:spAutoFit/>
          </a:bodyPr>
          <a:lstStyle/>
          <a:p>
            <a:r>
              <a:rPr lang="en-NL" sz="1400" dirty="0">
                <a:solidFill>
                  <a:schemeClr val="bg1">
                    <a:lumMod val="50000"/>
                  </a:schemeClr>
                </a:solidFill>
              </a:rPr>
              <a:t>Anchors // Ribeiro, Singh and Guestrin, 2018</a:t>
            </a:r>
          </a:p>
        </p:txBody>
      </p:sp>
      <p:pic>
        <p:nvPicPr>
          <p:cNvPr id="1032" name="Picture 8">
            <a:extLst>
              <a:ext uri="{FF2B5EF4-FFF2-40B4-BE49-F238E27FC236}">
                <a16:creationId xmlns:a16="http://schemas.microsoft.com/office/drawing/2014/main" id="{E642B107-25B9-3FEB-8CA4-F0CD39918A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8946"/>
          <a:stretch/>
        </p:blipFill>
        <p:spPr bwMode="auto">
          <a:xfrm>
            <a:off x="6052494" y="2371495"/>
            <a:ext cx="4635500" cy="22018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99A8D89-E78E-3ABA-AAF5-38A3A9332778}"/>
              </a:ext>
            </a:extLst>
          </p:cNvPr>
          <p:cNvSpPr txBox="1"/>
          <p:nvPr/>
        </p:nvSpPr>
        <p:spPr>
          <a:xfrm>
            <a:off x="10721687" y="2593825"/>
            <a:ext cx="1238593" cy="954107"/>
          </a:xfrm>
          <a:prstGeom prst="rect">
            <a:avLst/>
          </a:prstGeom>
          <a:noFill/>
        </p:spPr>
        <p:txBody>
          <a:bodyPr wrap="square" rtlCol="0">
            <a:spAutoFit/>
          </a:bodyPr>
          <a:lstStyle/>
          <a:p>
            <a:r>
              <a:rPr lang="en-GB" sz="1400" dirty="0">
                <a:solidFill>
                  <a:schemeClr val="bg1">
                    <a:lumMod val="50000"/>
                  </a:schemeClr>
                </a:solidFill>
              </a:rPr>
              <a:t>Scott M. Lundberg, </a:t>
            </a:r>
            <a:r>
              <a:rPr lang="en-GB" sz="1400" dirty="0" err="1">
                <a:solidFill>
                  <a:schemeClr val="bg1">
                    <a:lumMod val="50000"/>
                  </a:schemeClr>
                </a:solidFill>
              </a:rPr>
              <a:t>Su</a:t>
            </a:r>
            <a:r>
              <a:rPr lang="en-GB" sz="1400" dirty="0">
                <a:solidFill>
                  <a:schemeClr val="bg1">
                    <a:lumMod val="50000"/>
                  </a:schemeClr>
                </a:solidFill>
              </a:rPr>
              <a:t>-In Lee, 2017</a:t>
            </a:r>
            <a:endParaRPr lang="en-NL" sz="1400" dirty="0">
              <a:solidFill>
                <a:schemeClr val="bg1">
                  <a:lumMod val="50000"/>
                </a:schemeClr>
              </a:solidFill>
            </a:endParaRPr>
          </a:p>
        </p:txBody>
      </p:sp>
      <p:sp>
        <p:nvSpPr>
          <p:cNvPr id="24" name="TextBox 23">
            <a:extLst>
              <a:ext uri="{FF2B5EF4-FFF2-40B4-BE49-F238E27FC236}">
                <a16:creationId xmlns:a16="http://schemas.microsoft.com/office/drawing/2014/main" id="{4ABAE9FF-65A3-EE35-0E79-FB3146E3CB4E}"/>
              </a:ext>
            </a:extLst>
          </p:cNvPr>
          <p:cNvSpPr txBox="1"/>
          <p:nvPr/>
        </p:nvSpPr>
        <p:spPr>
          <a:xfrm>
            <a:off x="787400" y="2397040"/>
            <a:ext cx="1929761" cy="523220"/>
          </a:xfrm>
          <a:prstGeom prst="rect">
            <a:avLst/>
          </a:prstGeom>
          <a:noFill/>
        </p:spPr>
        <p:txBody>
          <a:bodyPr wrap="square" rtlCol="0">
            <a:spAutoFit/>
          </a:bodyPr>
          <a:lstStyle/>
          <a:p>
            <a:r>
              <a:rPr lang="en-NL" sz="1400" dirty="0">
                <a:solidFill>
                  <a:schemeClr val="bg1">
                    <a:lumMod val="50000"/>
                  </a:schemeClr>
                </a:solidFill>
              </a:rPr>
              <a:t>LIME // Ribeiro, Singh and Guestrin, 2016</a:t>
            </a:r>
          </a:p>
        </p:txBody>
      </p:sp>
    </p:spTree>
    <p:extLst>
      <p:ext uri="{BB962C8B-B14F-4D97-AF65-F5344CB8AC3E}">
        <p14:creationId xmlns:p14="http://schemas.microsoft.com/office/powerpoint/2010/main" val="2255682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BEAA63-36A2-9773-0BAA-3385F409BF2B}"/>
              </a:ext>
            </a:extLst>
          </p:cNvPr>
          <p:cNvSpPr>
            <a:spLocks noGrp="1"/>
          </p:cNvSpPr>
          <p:nvPr>
            <p:ph type="body" sz="quarter" idx="13"/>
          </p:nvPr>
        </p:nvSpPr>
        <p:spPr>
          <a:xfrm>
            <a:off x="892098" y="1783951"/>
            <a:ext cx="10537902" cy="3747053"/>
          </a:xfrm>
        </p:spPr>
        <p:txBody>
          <a:bodyPr/>
          <a:lstStyle/>
          <a:p>
            <a:endParaRPr lang="en-NL" dirty="0"/>
          </a:p>
        </p:txBody>
      </p:sp>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normAutofit/>
          </a:bodyPr>
          <a:lstStyle/>
          <a:p>
            <a:r>
              <a:rPr lang="en-NL" dirty="0"/>
              <a:t>Practical 8</a:t>
            </a:r>
          </a:p>
        </p:txBody>
      </p:sp>
    </p:spTree>
    <p:extLst>
      <p:ext uri="{BB962C8B-B14F-4D97-AF65-F5344CB8AC3E}">
        <p14:creationId xmlns:p14="http://schemas.microsoft.com/office/powerpoint/2010/main" val="981612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normAutofit fontScale="90000"/>
          </a:bodyPr>
          <a:lstStyle/>
          <a:p>
            <a:r>
              <a:rPr lang="en-NL" dirty="0"/>
              <a:t>Applications in Social Media </a:t>
            </a:r>
            <a:br>
              <a:rPr lang="en-NL" dirty="0"/>
            </a:br>
            <a:r>
              <a:rPr lang="en-NL" dirty="0"/>
              <a:t>(Hate Speech in Twitter)</a:t>
            </a:r>
          </a:p>
        </p:txBody>
      </p:sp>
      <p:pic>
        <p:nvPicPr>
          <p:cNvPr id="5" name="Picture 4">
            <a:extLst>
              <a:ext uri="{FF2B5EF4-FFF2-40B4-BE49-F238E27FC236}">
                <a16:creationId xmlns:a16="http://schemas.microsoft.com/office/drawing/2014/main" id="{F37D3BCC-38FA-6955-C1D9-975E7FF439FF}"/>
              </a:ext>
            </a:extLst>
          </p:cNvPr>
          <p:cNvPicPr>
            <a:picLocks noChangeAspect="1"/>
          </p:cNvPicPr>
          <p:nvPr/>
        </p:nvPicPr>
        <p:blipFill>
          <a:blip r:embed="rId3"/>
          <a:stretch>
            <a:fillRect/>
          </a:stretch>
        </p:blipFill>
        <p:spPr>
          <a:xfrm>
            <a:off x="553454" y="4181615"/>
            <a:ext cx="4988075" cy="2035783"/>
          </a:xfrm>
          <a:prstGeom prst="rect">
            <a:avLst/>
          </a:prstGeom>
        </p:spPr>
      </p:pic>
      <p:pic>
        <p:nvPicPr>
          <p:cNvPr id="8" name="Picture 7">
            <a:extLst>
              <a:ext uri="{FF2B5EF4-FFF2-40B4-BE49-F238E27FC236}">
                <a16:creationId xmlns:a16="http://schemas.microsoft.com/office/drawing/2014/main" id="{6B5FA6AB-6D32-A569-04C2-34C53CEC43FB}"/>
              </a:ext>
            </a:extLst>
          </p:cNvPr>
          <p:cNvPicPr>
            <a:picLocks noChangeAspect="1"/>
          </p:cNvPicPr>
          <p:nvPr/>
        </p:nvPicPr>
        <p:blipFill>
          <a:blip r:embed="rId4"/>
          <a:stretch>
            <a:fillRect/>
          </a:stretch>
        </p:blipFill>
        <p:spPr>
          <a:xfrm>
            <a:off x="553454" y="2081629"/>
            <a:ext cx="5230553" cy="1778043"/>
          </a:xfrm>
          <a:prstGeom prst="rect">
            <a:avLst/>
          </a:prstGeom>
        </p:spPr>
      </p:pic>
      <p:pic>
        <p:nvPicPr>
          <p:cNvPr id="9" name="Picture 8">
            <a:extLst>
              <a:ext uri="{FF2B5EF4-FFF2-40B4-BE49-F238E27FC236}">
                <a16:creationId xmlns:a16="http://schemas.microsoft.com/office/drawing/2014/main" id="{3FBFB6EE-3208-3809-40D2-56AAC27E249A}"/>
              </a:ext>
            </a:extLst>
          </p:cNvPr>
          <p:cNvPicPr>
            <a:picLocks noChangeAspect="1"/>
          </p:cNvPicPr>
          <p:nvPr/>
        </p:nvPicPr>
        <p:blipFill>
          <a:blip r:embed="rId5"/>
          <a:stretch>
            <a:fillRect/>
          </a:stretch>
        </p:blipFill>
        <p:spPr>
          <a:xfrm>
            <a:off x="6067802" y="4181615"/>
            <a:ext cx="5567866" cy="2035783"/>
          </a:xfrm>
          <a:prstGeom prst="rect">
            <a:avLst/>
          </a:prstGeom>
        </p:spPr>
      </p:pic>
      <p:pic>
        <p:nvPicPr>
          <p:cNvPr id="10" name="Picture 9">
            <a:extLst>
              <a:ext uri="{FF2B5EF4-FFF2-40B4-BE49-F238E27FC236}">
                <a16:creationId xmlns:a16="http://schemas.microsoft.com/office/drawing/2014/main" id="{A3C903A6-4A9F-0857-869C-AA71DA3E719A}"/>
              </a:ext>
            </a:extLst>
          </p:cNvPr>
          <p:cNvPicPr>
            <a:picLocks noChangeAspect="1"/>
          </p:cNvPicPr>
          <p:nvPr/>
        </p:nvPicPr>
        <p:blipFill>
          <a:blip r:embed="rId6"/>
          <a:stretch>
            <a:fillRect/>
          </a:stretch>
        </p:blipFill>
        <p:spPr>
          <a:xfrm>
            <a:off x="6075091" y="2081629"/>
            <a:ext cx="5560577" cy="1778043"/>
          </a:xfrm>
          <a:prstGeom prst="rect">
            <a:avLst/>
          </a:prstGeom>
        </p:spPr>
      </p:pic>
    </p:spTree>
    <p:extLst>
      <p:ext uri="{BB962C8B-B14F-4D97-AF65-F5344CB8AC3E}">
        <p14:creationId xmlns:p14="http://schemas.microsoft.com/office/powerpoint/2010/main" val="1959421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1D85A9-8763-AF3C-D6AD-A21EF6EE5707}"/>
              </a:ext>
            </a:extLst>
          </p:cNvPr>
          <p:cNvSpPr>
            <a:spLocks noGrp="1"/>
          </p:cNvSpPr>
          <p:nvPr>
            <p:ph type="body" sz="quarter" idx="11"/>
          </p:nvPr>
        </p:nvSpPr>
        <p:spPr>
          <a:xfrm>
            <a:off x="762000" y="1460810"/>
            <a:ext cx="6858000" cy="4114490"/>
          </a:xfrm>
        </p:spPr>
        <p:txBody>
          <a:bodyPr>
            <a:normAutofit/>
          </a:bodyPr>
          <a:lstStyle/>
          <a:p>
            <a:r>
              <a:rPr lang="en-NL" dirty="0"/>
              <a:t>Data: </a:t>
            </a:r>
            <a:r>
              <a:rPr lang="en-NL" b="0" dirty="0"/>
              <a:t>Annotation of 16k tweets based on </a:t>
            </a:r>
            <a:r>
              <a:rPr lang="en-GB" b="0" dirty="0"/>
              <a:t>Gender studies and CRT</a:t>
            </a:r>
            <a:endParaRPr lang="en-NL" b="0" dirty="0"/>
          </a:p>
          <a:p>
            <a:r>
              <a:rPr lang="en-NL" dirty="0"/>
              <a:t>Method: </a:t>
            </a:r>
            <a:r>
              <a:rPr lang="en-NL" b="0" dirty="0"/>
              <a:t>TD-IDF using</a:t>
            </a:r>
            <a:r>
              <a:rPr lang="en-NL" dirty="0"/>
              <a:t> </a:t>
            </a:r>
            <a:r>
              <a:rPr lang="en-NL" b="0" dirty="0"/>
              <a:t>character {uni, bi, tri}-grams. </a:t>
            </a:r>
          </a:p>
          <a:p>
            <a:r>
              <a:rPr lang="en-NL" b="0" dirty="0"/>
              <a:t>	Why did they use characters instead of words?</a:t>
            </a:r>
            <a:endParaRPr lang="en-NL" b="0" dirty="0">
              <a:sym typeface="Wingdings" pitchFamily="2" charset="2"/>
            </a:endParaRPr>
          </a:p>
          <a:p>
            <a:r>
              <a:rPr lang="en-NL" dirty="0">
                <a:sym typeface="Wingdings" pitchFamily="2" charset="2"/>
              </a:rPr>
              <a:t>Preprocessing</a:t>
            </a:r>
            <a:r>
              <a:rPr lang="en-NL" b="0" dirty="0">
                <a:sym typeface="Wingdings" pitchFamily="2" charset="2"/>
              </a:rPr>
              <a:t>: Removing stop words (except “not”), usernames and punctuation</a:t>
            </a:r>
          </a:p>
          <a:p>
            <a:r>
              <a:rPr lang="en-NL" dirty="0">
                <a:sym typeface="Wingdings" pitchFamily="2" charset="2"/>
              </a:rPr>
              <a:t>Classifier: </a:t>
            </a:r>
            <a:r>
              <a:rPr lang="en-NL" b="0" dirty="0">
                <a:sym typeface="Wingdings" pitchFamily="2" charset="2"/>
              </a:rPr>
              <a:t>Logistic Regression</a:t>
            </a:r>
            <a:endParaRPr lang="en-NL" dirty="0">
              <a:sym typeface="Wingdings" pitchFamily="2" charset="2"/>
            </a:endParaRPr>
          </a:p>
          <a:p>
            <a:endParaRPr lang="en-NL" b="0" dirty="0">
              <a:sym typeface="Wingdings" pitchFamily="2" charset="2"/>
            </a:endParaRPr>
          </a:p>
          <a:p>
            <a:r>
              <a:rPr lang="en-NL" dirty="0">
                <a:sym typeface="Wingdings" pitchFamily="2" charset="2"/>
              </a:rPr>
              <a:t>Results:</a:t>
            </a:r>
          </a:p>
        </p:txBody>
      </p:sp>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10612244" cy="566739"/>
          </a:xfrm>
        </p:spPr>
        <p:txBody>
          <a:bodyPr>
            <a:normAutofit fontScale="90000"/>
          </a:bodyPr>
          <a:lstStyle/>
          <a:p>
            <a:r>
              <a:rPr lang="en-NL" dirty="0"/>
              <a:t>Waseem and Hovy, 2016</a:t>
            </a:r>
          </a:p>
        </p:txBody>
      </p:sp>
      <p:pic>
        <p:nvPicPr>
          <p:cNvPr id="7" name="Picture 6">
            <a:extLst>
              <a:ext uri="{FF2B5EF4-FFF2-40B4-BE49-F238E27FC236}">
                <a16:creationId xmlns:a16="http://schemas.microsoft.com/office/drawing/2014/main" id="{26C8FD26-6A28-30C4-9C39-9917D491D286}"/>
              </a:ext>
            </a:extLst>
          </p:cNvPr>
          <p:cNvPicPr>
            <a:picLocks noChangeAspect="1"/>
          </p:cNvPicPr>
          <p:nvPr/>
        </p:nvPicPr>
        <p:blipFill>
          <a:blip r:embed="rId2"/>
          <a:stretch>
            <a:fillRect/>
          </a:stretch>
        </p:blipFill>
        <p:spPr>
          <a:xfrm>
            <a:off x="7620000" y="361950"/>
            <a:ext cx="4572000" cy="6134100"/>
          </a:xfrm>
          <a:prstGeom prst="rect">
            <a:avLst/>
          </a:prstGeom>
        </p:spPr>
      </p:pic>
      <p:grpSp>
        <p:nvGrpSpPr>
          <p:cNvPr id="11" name="Group 10">
            <a:extLst>
              <a:ext uri="{FF2B5EF4-FFF2-40B4-BE49-F238E27FC236}">
                <a16:creationId xmlns:a16="http://schemas.microsoft.com/office/drawing/2014/main" id="{6DD6D0DF-190D-56E8-0C4F-33E018D92AC5}"/>
              </a:ext>
            </a:extLst>
          </p:cNvPr>
          <p:cNvGrpSpPr/>
          <p:nvPr/>
        </p:nvGrpSpPr>
        <p:grpSpPr>
          <a:xfrm>
            <a:off x="369384" y="4569767"/>
            <a:ext cx="6945816" cy="838200"/>
            <a:chOff x="894751" y="3429000"/>
            <a:chExt cx="6945816" cy="838200"/>
          </a:xfrm>
        </p:grpSpPr>
        <p:pic>
          <p:nvPicPr>
            <p:cNvPr id="9" name="Picture 8">
              <a:extLst>
                <a:ext uri="{FF2B5EF4-FFF2-40B4-BE49-F238E27FC236}">
                  <a16:creationId xmlns:a16="http://schemas.microsoft.com/office/drawing/2014/main" id="{DD2B9A06-AB5D-BC6E-82EB-5EBAB46DED42}"/>
                </a:ext>
              </a:extLst>
            </p:cNvPr>
            <p:cNvPicPr>
              <a:picLocks noChangeAspect="1"/>
            </p:cNvPicPr>
            <p:nvPr/>
          </p:nvPicPr>
          <p:blipFill rotWithShape="1">
            <a:blip r:embed="rId3"/>
            <a:srcRect b="80008"/>
            <a:stretch/>
          </p:blipFill>
          <p:spPr>
            <a:xfrm>
              <a:off x="894751" y="3429000"/>
              <a:ext cx="6945816" cy="566739"/>
            </a:xfrm>
            <a:prstGeom prst="rect">
              <a:avLst/>
            </a:prstGeom>
          </p:spPr>
        </p:pic>
        <p:pic>
          <p:nvPicPr>
            <p:cNvPr id="10" name="Picture 9">
              <a:extLst>
                <a:ext uri="{FF2B5EF4-FFF2-40B4-BE49-F238E27FC236}">
                  <a16:creationId xmlns:a16="http://schemas.microsoft.com/office/drawing/2014/main" id="{8D1F099A-2642-CBE1-8180-04A6A887A915}"/>
                </a:ext>
              </a:extLst>
            </p:cNvPr>
            <p:cNvPicPr>
              <a:picLocks noChangeAspect="1"/>
            </p:cNvPicPr>
            <p:nvPr/>
          </p:nvPicPr>
          <p:blipFill rotWithShape="1">
            <a:blip r:embed="rId3"/>
            <a:srcRect t="61661" b="29285"/>
            <a:stretch/>
          </p:blipFill>
          <p:spPr>
            <a:xfrm>
              <a:off x="894751" y="4010525"/>
              <a:ext cx="6945816" cy="256675"/>
            </a:xfrm>
            <a:prstGeom prst="rect">
              <a:avLst/>
            </a:prstGeom>
          </p:spPr>
        </p:pic>
      </p:grpSp>
    </p:spTree>
    <p:extLst>
      <p:ext uri="{BB962C8B-B14F-4D97-AF65-F5344CB8AC3E}">
        <p14:creationId xmlns:p14="http://schemas.microsoft.com/office/powerpoint/2010/main" val="2263935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10612244" cy="566739"/>
          </a:xfrm>
        </p:spPr>
        <p:txBody>
          <a:bodyPr>
            <a:noAutofit/>
          </a:bodyPr>
          <a:lstStyle/>
          <a:p>
            <a:r>
              <a:rPr lang="en-NL" sz="3600" dirty="0"/>
              <a:t>Gamback and Sikdar, 2017</a:t>
            </a:r>
          </a:p>
        </p:txBody>
      </p:sp>
      <p:pic>
        <p:nvPicPr>
          <p:cNvPr id="10" name="Picture 9">
            <a:extLst>
              <a:ext uri="{FF2B5EF4-FFF2-40B4-BE49-F238E27FC236}">
                <a16:creationId xmlns:a16="http://schemas.microsoft.com/office/drawing/2014/main" id="{5B9EF48D-1E9F-B0FE-1C11-87E645DCD1C8}"/>
              </a:ext>
            </a:extLst>
          </p:cNvPr>
          <p:cNvPicPr>
            <a:picLocks noChangeAspect="1"/>
          </p:cNvPicPr>
          <p:nvPr/>
        </p:nvPicPr>
        <p:blipFill>
          <a:blip r:embed="rId2"/>
          <a:stretch>
            <a:fillRect/>
          </a:stretch>
        </p:blipFill>
        <p:spPr>
          <a:xfrm>
            <a:off x="3801035" y="1632590"/>
            <a:ext cx="7628965" cy="3018586"/>
          </a:xfrm>
          <a:prstGeom prst="rect">
            <a:avLst/>
          </a:prstGeom>
        </p:spPr>
      </p:pic>
      <p:pic>
        <p:nvPicPr>
          <p:cNvPr id="11" name="Picture 10">
            <a:extLst>
              <a:ext uri="{FF2B5EF4-FFF2-40B4-BE49-F238E27FC236}">
                <a16:creationId xmlns:a16="http://schemas.microsoft.com/office/drawing/2014/main" id="{4C5164A3-850A-789D-E064-F570CA25FF37}"/>
              </a:ext>
            </a:extLst>
          </p:cNvPr>
          <p:cNvPicPr>
            <a:picLocks noChangeAspect="1"/>
          </p:cNvPicPr>
          <p:nvPr/>
        </p:nvPicPr>
        <p:blipFill>
          <a:blip r:embed="rId3"/>
          <a:stretch>
            <a:fillRect/>
          </a:stretch>
        </p:blipFill>
        <p:spPr>
          <a:xfrm>
            <a:off x="856130" y="4387472"/>
            <a:ext cx="5632666" cy="2298860"/>
          </a:xfrm>
          <a:prstGeom prst="rect">
            <a:avLst/>
          </a:prstGeom>
        </p:spPr>
      </p:pic>
      <p:sp>
        <p:nvSpPr>
          <p:cNvPr id="13" name="Text Placeholder 1">
            <a:extLst>
              <a:ext uri="{FF2B5EF4-FFF2-40B4-BE49-F238E27FC236}">
                <a16:creationId xmlns:a16="http://schemas.microsoft.com/office/drawing/2014/main" id="{5BE613F7-7BE6-FAA0-CD0D-2D553D50D40D}"/>
              </a:ext>
            </a:extLst>
          </p:cNvPr>
          <p:cNvSpPr>
            <a:spLocks noGrp="1"/>
          </p:cNvSpPr>
          <p:nvPr>
            <p:ph type="body" sz="quarter" idx="11"/>
          </p:nvPr>
        </p:nvSpPr>
        <p:spPr>
          <a:xfrm>
            <a:off x="762000" y="1460810"/>
            <a:ext cx="7628965" cy="4200402"/>
          </a:xfrm>
        </p:spPr>
        <p:txBody>
          <a:bodyPr>
            <a:normAutofit/>
          </a:bodyPr>
          <a:lstStyle/>
          <a:p>
            <a:r>
              <a:rPr lang="en-NL" dirty="0"/>
              <a:t>Data: </a:t>
            </a:r>
            <a:r>
              <a:rPr lang="en-NL" b="0" dirty="0"/>
              <a:t>Waseem&amp;Hovy (2016)</a:t>
            </a:r>
          </a:p>
          <a:p>
            <a:r>
              <a:rPr lang="en-NL" dirty="0"/>
              <a:t>Method: </a:t>
            </a:r>
            <a:r>
              <a:rPr lang="en-NL" b="0" dirty="0"/>
              <a:t>CNN using word embeddings and character n-grams</a:t>
            </a:r>
          </a:p>
          <a:p>
            <a:r>
              <a:rPr lang="en-NL" dirty="0">
                <a:sym typeface="Wingdings" pitchFamily="2" charset="2"/>
              </a:rPr>
              <a:t>Preprocessing</a:t>
            </a:r>
            <a:r>
              <a:rPr lang="en-NL" b="0" dirty="0">
                <a:sym typeface="Wingdings" pitchFamily="2" charset="2"/>
              </a:rPr>
              <a:t>: None</a:t>
            </a:r>
          </a:p>
          <a:p>
            <a:r>
              <a:rPr lang="en-NL" dirty="0">
                <a:sym typeface="Wingdings" pitchFamily="2" charset="2"/>
              </a:rPr>
              <a:t>Classifier: </a:t>
            </a:r>
            <a:r>
              <a:rPr lang="en-NL" b="0" dirty="0">
                <a:sym typeface="Wingdings" pitchFamily="2" charset="2"/>
              </a:rPr>
              <a:t>Softmax</a:t>
            </a:r>
            <a:endParaRPr lang="en-NL" dirty="0">
              <a:sym typeface="Wingdings" pitchFamily="2" charset="2"/>
            </a:endParaRPr>
          </a:p>
          <a:p>
            <a:endParaRPr lang="en-NL" b="0" dirty="0">
              <a:sym typeface="Wingdings" pitchFamily="2" charset="2"/>
            </a:endParaRPr>
          </a:p>
          <a:p>
            <a:endParaRPr lang="en-NL" b="0" dirty="0">
              <a:sym typeface="Wingdings" pitchFamily="2" charset="2"/>
            </a:endParaRPr>
          </a:p>
          <a:p>
            <a:endParaRPr lang="en-NL" b="0" dirty="0">
              <a:sym typeface="Wingdings" pitchFamily="2" charset="2"/>
            </a:endParaRPr>
          </a:p>
          <a:p>
            <a:r>
              <a:rPr lang="en-NL" dirty="0">
                <a:sym typeface="Wingdings" pitchFamily="2" charset="2"/>
              </a:rPr>
              <a:t>Results:</a:t>
            </a:r>
          </a:p>
        </p:txBody>
      </p:sp>
    </p:spTree>
    <p:extLst>
      <p:ext uri="{BB962C8B-B14F-4D97-AF65-F5344CB8AC3E}">
        <p14:creationId xmlns:p14="http://schemas.microsoft.com/office/powerpoint/2010/main" val="1185141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9385610" cy="756001"/>
          </a:xfrm>
        </p:spPr>
        <p:txBody>
          <a:bodyPr>
            <a:normAutofit/>
          </a:bodyPr>
          <a:lstStyle/>
          <a:p>
            <a:r>
              <a:rPr lang="en-NL" sz="3200" dirty="0"/>
              <a:t>Waseem, Thorne and Bingel (2018)</a:t>
            </a:r>
          </a:p>
        </p:txBody>
      </p:sp>
      <p:sp>
        <p:nvSpPr>
          <p:cNvPr id="11" name="Text Placeholder 1">
            <a:extLst>
              <a:ext uri="{FF2B5EF4-FFF2-40B4-BE49-F238E27FC236}">
                <a16:creationId xmlns:a16="http://schemas.microsoft.com/office/drawing/2014/main" id="{34900E9E-7234-7C15-F7E8-2C482045D085}"/>
              </a:ext>
            </a:extLst>
          </p:cNvPr>
          <p:cNvSpPr>
            <a:spLocks noGrp="1"/>
          </p:cNvSpPr>
          <p:nvPr>
            <p:ph type="body" sz="quarter" idx="11"/>
          </p:nvPr>
        </p:nvSpPr>
        <p:spPr>
          <a:xfrm>
            <a:off x="762000" y="1460810"/>
            <a:ext cx="6553200" cy="4114490"/>
          </a:xfrm>
        </p:spPr>
        <p:txBody>
          <a:bodyPr>
            <a:normAutofit/>
          </a:bodyPr>
          <a:lstStyle/>
          <a:p>
            <a:r>
              <a:rPr lang="en-NL" dirty="0"/>
              <a:t>Data: </a:t>
            </a:r>
            <a:r>
              <a:rPr lang="en-NL" b="0" dirty="0"/>
              <a:t>Waseem &amp; Hovy (2016), 25k annotated tweets (Davidson et al, 2017; Twitter </a:t>
            </a:r>
            <a:r>
              <a:rPr lang="en-GB" b="0" dirty="0"/>
              <a:t>user guidelines</a:t>
            </a:r>
            <a:r>
              <a:rPr lang="en-NL" b="0" dirty="0"/>
              <a:t>)</a:t>
            </a:r>
          </a:p>
          <a:p>
            <a:r>
              <a:rPr lang="en-NL" dirty="0"/>
              <a:t>Best method: </a:t>
            </a:r>
            <a:r>
              <a:rPr lang="en-NL" b="0" dirty="0"/>
              <a:t>Multi-task training. BoW </a:t>
            </a:r>
            <a:r>
              <a:rPr lang="en-GB" b="0" dirty="0"/>
              <a:t>words (5000), bigrams (5000) and character bi/tri-gram  (5000)</a:t>
            </a:r>
            <a:endParaRPr lang="en-NL" b="0" dirty="0">
              <a:sym typeface="Wingdings" pitchFamily="2" charset="2"/>
            </a:endParaRPr>
          </a:p>
          <a:p>
            <a:r>
              <a:rPr lang="en-NL" b="0" dirty="0"/>
              <a:t>Feed-forward neural network with 2 hidden layesr. Softmax output</a:t>
            </a:r>
          </a:p>
          <a:p>
            <a:r>
              <a:rPr lang="en-NL" dirty="0">
                <a:sym typeface="Wingdings" pitchFamily="2" charset="2"/>
              </a:rPr>
              <a:t>Preprocessing</a:t>
            </a:r>
            <a:r>
              <a:rPr lang="en-NL" b="0" dirty="0">
                <a:sym typeface="Wingdings" pitchFamily="2" charset="2"/>
              </a:rPr>
              <a:t>: Removing usernames, links and punctuation</a:t>
            </a:r>
          </a:p>
          <a:p>
            <a:r>
              <a:rPr lang="en-NL" dirty="0">
                <a:sym typeface="Wingdings" pitchFamily="2" charset="2"/>
              </a:rPr>
              <a:t>Classifier: </a:t>
            </a:r>
            <a:r>
              <a:rPr lang="en-NL" b="0" dirty="0">
                <a:sym typeface="Wingdings" pitchFamily="2" charset="2"/>
              </a:rPr>
              <a:t>Softmax</a:t>
            </a:r>
            <a:endParaRPr lang="en-NL" dirty="0">
              <a:sym typeface="Wingdings" pitchFamily="2" charset="2"/>
            </a:endParaRPr>
          </a:p>
          <a:p>
            <a:r>
              <a:rPr lang="en-NL" dirty="0">
                <a:sym typeface="Wingdings" pitchFamily="2" charset="2"/>
              </a:rPr>
              <a:t>Regularization</a:t>
            </a:r>
            <a:r>
              <a:rPr lang="en-NL" b="0" dirty="0">
                <a:sym typeface="Wingdings" pitchFamily="2" charset="2"/>
              </a:rPr>
              <a:t>: Dropout (20%)</a:t>
            </a:r>
          </a:p>
          <a:p>
            <a:r>
              <a:rPr lang="en-NL" dirty="0">
                <a:sym typeface="Wingdings" pitchFamily="2" charset="2"/>
              </a:rPr>
              <a:t>Results:</a:t>
            </a:r>
            <a:endParaRPr lang="en-NL" b="0" dirty="0">
              <a:sym typeface="Wingdings" pitchFamily="2" charset="2"/>
            </a:endParaRPr>
          </a:p>
        </p:txBody>
      </p:sp>
      <p:pic>
        <p:nvPicPr>
          <p:cNvPr id="18" name="Picture 17">
            <a:extLst>
              <a:ext uri="{FF2B5EF4-FFF2-40B4-BE49-F238E27FC236}">
                <a16:creationId xmlns:a16="http://schemas.microsoft.com/office/drawing/2014/main" id="{5BF40EA1-4B1C-FB69-301B-25225EE0EA7E}"/>
              </a:ext>
            </a:extLst>
          </p:cNvPr>
          <p:cNvPicPr>
            <a:picLocks noChangeAspect="1"/>
          </p:cNvPicPr>
          <p:nvPr/>
        </p:nvPicPr>
        <p:blipFill rotWithShape="1">
          <a:blip r:embed="rId3"/>
          <a:srcRect t="1537" b="62413"/>
          <a:stretch/>
        </p:blipFill>
        <p:spPr>
          <a:xfrm>
            <a:off x="762861" y="5015753"/>
            <a:ext cx="9099665" cy="1331259"/>
          </a:xfrm>
          <a:prstGeom prst="rect">
            <a:avLst/>
          </a:prstGeom>
        </p:spPr>
      </p:pic>
    </p:spTree>
    <p:extLst>
      <p:ext uri="{BB962C8B-B14F-4D97-AF65-F5344CB8AC3E}">
        <p14:creationId xmlns:p14="http://schemas.microsoft.com/office/powerpoint/2010/main" val="93535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9385610" cy="756001"/>
          </a:xfrm>
        </p:spPr>
        <p:txBody>
          <a:bodyPr>
            <a:normAutofit/>
          </a:bodyPr>
          <a:lstStyle/>
          <a:p>
            <a:r>
              <a:rPr lang="en-NL" sz="3200" dirty="0"/>
              <a:t>Mozafari, Farahbakhsh and Crespi (2019)</a:t>
            </a:r>
          </a:p>
        </p:txBody>
      </p:sp>
      <p:sp>
        <p:nvSpPr>
          <p:cNvPr id="11" name="Text Placeholder 1">
            <a:extLst>
              <a:ext uri="{FF2B5EF4-FFF2-40B4-BE49-F238E27FC236}">
                <a16:creationId xmlns:a16="http://schemas.microsoft.com/office/drawing/2014/main" id="{34900E9E-7234-7C15-F7E8-2C482045D085}"/>
              </a:ext>
            </a:extLst>
          </p:cNvPr>
          <p:cNvSpPr>
            <a:spLocks noGrp="1"/>
          </p:cNvSpPr>
          <p:nvPr>
            <p:ph type="body" sz="quarter" idx="11"/>
          </p:nvPr>
        </p:nvSpPr>
        <p:spPr>
          <a:xfrm>
            <a:off x="762000" y="1460810"/>
            <a:ext cx="6553200" cy="4114490"/>
          </a:xfrm>
        </p:spPr>
        <p:txBody>
          <a:bodyPr>
            <a:normAutofit/>
          </a:bodyPr>
          <a:lstStyle/>
          <a:p>
            <a:r>
              <a:rPr lang="en-NL" dirty="0"/>
              <a:t>Data: </a:t>
            </a:r>
            <a:r>
              <a:rPr lang="en-NL" b="0" dirty="0"/>
              <a:t>Waseem &amp; Hovy (2016), 25k annotated tweets (Davidson et al, 2017; Twitter </a:t>
            </a:r>
            <a:r>
              <a:rPr lang="en-GB" b="0" dirty="0"/>
              <a:t>user guidelines</a:t>
            </a:r>
            <a:r>
              <a:rPr lang="en-NL" b="0" dirty="0"/>
              <a:t>)</a:t>
            </a:r>
          </a:p>
          <a:p>
            <a:r>
              <a:rPr lang="en-NL" dirty="0"/>
              <a:t>Best method: </a:t>
            </a:r>
            <a:r>
              <a:rPr lang="en-US" b="0" dirty="0"/>
              <a:t>BERT + CNN</a:t>
            </a:r>
            <a:endParaRPr lang="en-NL" b="0" dirty="0">
              <a:sym typeface="Wingdings" pitchFamily="2" charset="2"/>
            </a:endParaRPr>
          </a:p>
          <a:p>
            <a:r>
              <a:rPr lang="en-NL" b="0" dirty="0"/>
              <a:t>Each layer of the transformer gives an output </a:t>
            </a:r>
            <a:r>
              <a:rPr lang="en-NL" b="0" dirty="0">
                <a:sym typeface="Wingdings" pitchFamily="2" charset="2"/>
              </a:rPr>
              <a:t> CNN </a:t>
            </a:r>
            <a:endParaRPr lang="en-NL" b="0" dirty="0"/>
          </a:p>
          <a:p>
            <a:r>
              <a:rPr lang="en-NL" dirty="0">
                <a:sym typeface="Wingdings" pitchFamily="2" charset="2"/>
              </a:rPr>
              <a:t>Preprocessing</a:t>
            </a:r>
            <a:r>
              <a:rPr lang="en-NL" b="0" dirty="0">
                <a:sym typeface="Wingdings" pitchFamily="2" charset="2"/>
              </a:rPr>
              <a:t>: Replacing usernames, elongated words, hashtags; remove punctuation</a:t>
            </a:r>
          </a:p>
          <a:p>
            <a:r>
              <a:rPr lang="en-NL" dirty="0">
                <a:sym typeface="Wingdings" pitchFamily="2" charset="2"/>
              </a:rPr>
              <a:t>Classifier: </a:t>
            </a:r>
            <a:r>
              <a:rPr lang="en-NL" b="0" dirty="0">
                <a:sym typeface="Wingdings" pitchFamily="2" charset="2"/>
              </a:rPr>
              <a:t>Softmax</a:t>
            </a:r>
            <a:endParaRPr lang="en-NL" dirty="0">
              <a:sym typeface="Wingdings" pitchFamily="2" charset="2"/>
            </a:endParaRPr>
          </a:p>
          <a:p>
            <a:r>
              <a:rPr lang="en-NL" dirty="0">
                <a:sym typeface="Wingdings" pitchFamily="2" charset="2"/>
              </a:rPr>
              <a:t>Regularization</a:t>
            </a:r>
            <a:r>
              <a:rPr lang="en-NL" b="0" dirty="0">
                <a:sym typeface="Wingdings" pitchFamily="2" charset="2"/>
              </a:rPr>
              <a:t>: Dropout (10%)</a:t>
            </a:r>
          </a:p>
          <a:p>
            <a:r>
              <a:rPr lang="en-NL" dirty="0">
                <a:sym typeface="Wingdings" pitchFamily="2" charset="2"/>
              </a:rPr>
              <a:t>Results: </a:t>
            </a:r>
            <a:endParaRPr lang="en-NL" b="0" dirty="0">
              <a:sym typeface="Wingdings" pitchFamily="2" charset="2"/>
            </a:endParaRPr>
          </a:p>
        </p:txBody>
      </p:sp>
      <p:pic>
        <p:nvPicPr>
          <p:cNvPr id="3" name="Picture 2">
            <a:extLst>
              <a:ext uri="{FF2B5EF4-FFF2-40B4-BE49-F238E27FC236}">
                <a16:creationId xmlns:a16="http://schemas.microsoft.com/office/drawing/2014/main" id="{3F4A64B8-3C47-EDFC-F592-94A0A84FCB11}"/>
              </a:ext>
            </a:extLst>
          </p:cNvPr>
          <p:cNvPicPr>
            <a:picLocks noChangeAspect="1"/>
          </p:cNvPicPr>
          <p:nvPr/>
        </p:nvPicPr>
        <p:blipFill rotWithShape="1">
          <a:blip r:embed="rId3"/>
          <a:srcRect t="2268" b="4422"/>
          <a:stretch/>
        </p:blipFill>
        <p:spPr>
          <a:xfrm>
            <a:off x="847165" y="4531131"/>
            <a:ext cx="5970494" cy="2260853"/>
          </a:xfrm>
          <a:prstGeom prst="rect">
            <a:avLst/>
          </a:prstGeom>
        </p:spPr>
      </p:pic>
      <p:pic>
        <p:nvPicPr>
          <p:cNvPr id="5" name="Picture 4">
            <a:extLst>
              <a:ext uri="{FF2B5EF4-FFF2-40B4-BE49-F238E27FC236}">
                <a16:creationId xmlns:a16="http://schemas.microsoft.com/office/drawing/2014/main" id="{8522045A-2E26-EF08-EE13-E4749390F8A3}"/>
              </a:ext>
            </a:extLst>
          </p:cNvPr>
          <p:cNvPicPr>
            <a:picLocks noChangeAspect="1"/>
          </p:cNvPicPr>
          <p:nvPr/>
        </p:nvPicPr>
        <p:blipFill>
          <a:blip r:embed="rId4"/>
          <a:stretch>
            <a:fillRect/>
          </a:stretch>
        </p:blipFill>
        <p:spPr>
          <a:xfrm>
            <a:off x="7650383" y="1569032"/>
            <a:ext cx="3484584" cy="3504784"/>
          </a:xfrm>
          <a:prstGeom prst="rect">
            <a:avLst/>
          </a:prstGeom>
        </p:spPr>
      </p:pic>
    </p:spTree>
    <p:extLst>
      <p:ext uri="{BB962C8B-B14F-4D97-AF65-F5344CB8AC3E}">
        <p14:creationId xmlns:p14="http://schemas.microsoft.com/office/powerpoint/2010/main" val="3634003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85EE768D-4570-322C-F6D8-9EB51B0C2B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b="26023"/>
          <a:stretch/>
        </p:blipFill>
        <p:spPr bwMode="auto">
          <a:xfrm>
            <a:off x="1544890" y="3428999"/>
            <a:ext cx="9807324" cy="30680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5780171E-8B0A-93DC-5D68-D995E94CD8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6023"/>
          <a:stretch/>
        </p:blipFill>
        <p:spPr bwMode="auto">
          <a:xfrm>
            <a:off x="1544890" y="152399"/>
            <a:ext cx="9807324" cy="30680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00F1780-8130-7847-C648-07E6BD9B9977}"/>
              </a:ext>
            </a:extLst>
          </p:cNvPr>
          <p:cNvSpPr txBox="1"/>
          <p:nvPr/>
        </p:nvSpPr>
        <p:spPr>
          <a:xfrm>
            <a:off x="304800" y="1588168"/>
            <a:ext cx="796052" cy="646331"/>
          </a:xfrm>
          <a:prstGeom prst="rect">
            <a:avLst/>
          </a:prstGeom>
          <a:noFill/>
        </p:spPr>
        <p:txBody>
          <a:bodyPr wrap="none" rtlCol="0">
            <a:spAutoFit/>
          </a:bodyPr>
          <a:lstStyle/>
          <a:p>
            <a:r>
              <a:rPr lang="en-NL" dirty="0"/>
              <a:t>Base</a:t>
            </a:r>
          </a:p>
          <a:p>
            <a:r>
              <a:rPr lang="en-NL" dirty="0"/>
              <a:t>BERT</a:t>
            </a:r>
          </a:p>
        </p:txBody>
      </p:sp>
      <p:sp>
        <p:nvSpPr>
          <p:cNvPr id="11" name="TextBox 10">
            <a:extLst>
              <a:ext uri="{FF2B5EF4-FFF2-40B4-BE49-F238E27FC236}">
                <a16:creationId xmlns:a16="http://schemas.microsoft.com/office/drawing/2014/main" id="{F95AC696-003E-BAE8-6286-795AD4AE808E}"/>
              </a:ext>
            </a:extLst>
          </p:cNvPr>
          <p:cNvSpPr txBox="1"/>
          <p:nvPr/>
        </p:nvSpPr>
        <p:spPr>
          <a:xfrm>
            <a:off x="314789" y="4316694"/>
            <a:ext cx="1287532" cy="646331"/>
          </a:xfrm>
          <a:prstGeom prst="rect">
            <a:avLst/>
          </a:prstGeom>
          <a:noFill/>
        </p:spPr>
        <p:txBody>
          <a:bodyPr wrap="none" rtlCol="0">
            <a:spAutoFit/>
          </a:bodyPr>
          <a:lstStyle/>
          <a:p>
            <a:r>
              <a:rPr lang="en-NL" dirty="0"/>
              <a:t>Fine-tuned</a:t>
            </a:r>
          </a:p>
          <a:p>
            <a:r>
              <a:rPr lang="en-NL" dirty="0"/>
              <a:t>BERT</a:t>
            </a:r>
          </a:p>
        </p:txBody>
      </p:sp>
    </p:spTree>
    <p:extLst>
      <p:ext uri="{BB962C8B-B14F-4D97-AF65-F5344CB8AC3E}">
        <p14:creationId xmlns:p14="http://schemas.microsoft.com/office/powerpoint/2010/main" val="2993387421"/>
      </p:ext>
    </p:extLst>
  </p:cSld>
  <p:clrMapOvr>
    <a:masterClrMapping/>
  </p:clrMapOvr>
</p:sld>
</file>

<file path=ppt/theme/theme1.xml><?xml version="1.0" encoding="utf-8"?>
<a:theme xmlns:a="http://schemas.openxmlformats.org/drawingml/2006/main" name="Office Theme">
  <a:themeElements>
    <a:clrScheme name="Custom 9">
      <a:dk1>
        <a:srgbClr val="424242"/>
      </a:dk1>
      <a:lt1>
        <a:srgbClr val="EAEAEA"/>
      </a:lt1>
      <a:dk2>
        <a:srgbClr val="212121"/>
      </a:dk2>
      <a:lt2>
        <a:srgbClr val="FEFFFF"/>
      </a:lt2>
      <a:accent1>
        <a:srgbClr val="A1BCC0"/>
      </a:accent1>
      <a:accent2>
        <a:srgbClr val="13414A"/>
      </a:accent2>
      <a:accent3>
        <a:srgbClr val="14424A"/>
      </a:accent3>
      <a:accent4>
        <a:srgbClr val="D6D6D6"/>
      </a:accent4>
      <a:accent5>
        <a:srgbClr val="314B5F"/>
      </a:accent5>
      <a:accent6>
        <a:srgbClr val="E9E9E9"/>
      </a:accent6>
      <a:hlink>
        <a:srgbClr val="A1BCC0"/>
      </a:hlink>
      <a:folHlink>
        <a:srgbClr val="507389"/>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CFE49F7-6CA7-CC44-922D-C5D58F8DF42E}" vid="{069AE993-9BDE-9F41-8821-0B49EF7746A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11E5987-7DAE-478C-B57E-B58680B871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AAEAA2-4CF8-449D-8745-25872C8482C9}">
  <ds:schemaRefs>
    <ds:schemaRef ds:uri="http://schemas.microsoft.com/sharepoint/v3/contenttype/forms"/>
  </ds:schemaRefs>
</ds:datastoreItem>
</file>

<file path=customXml/itemProps3.xml><?xml version="1.0" encoding="utf-8"?>
<ds:datastoreItem xmlns:ds="http://schemas.openxmlformats.org/officeDocument/2006/customXml" ds:itemID="{0595BB57-19EB-4557-B5D2-B6E7784AF40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
  <TotalTime>19983</TotalTime>
  <Words>1757</Words>
  <Application>Microsoft Macintosh PowerPoint</Application>
  <PresentationFormat>Widescreen</PresentationFormat>
  <Paragraphs>228</Paragraphs>
  <Slides>38</Slides>
  <Notes>9</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Segoe UI</vt:lpstr>
      <vt:lpstr>Office Theme</vt:lpstr>
      <vt:lpstr>Applications of NLP</vt:lpstr>
      <vt:lpstr>Summary</vt:lpstr>
      <vt:lpstr>A collection of text mining applications</vt:lpstr>
      <vt:lpstr>Applications in Social Media  (Hate Speech in Twitter)</vt:lpstr>
      <vt:lpstr>Waseem and Hovy, 2016</vt:lpstr>
      <vt:lpstr>Gamback and Sikdar, 2017</vt:lpstr>
      <vt:lpstr>Waseem, Thorne and Bingel (2018)</vt:lpstr>
      <vt:lpstr>Mozafari, Farahbakhsh and Crespi (2019)</vt:lpstr>
      <vt:lpstr>PowerPoint Presentation</vt:lpstr>
      <vt:lpstr>Application of Text Clustering  in Media</vt:lpstr>
      <vt:lpstr>COVID pandemic (Wicke &amp; Bolognesi 2020)</vt:lpstr>
      <vt:lpstr>Refugees crisis (Heidenreich, Lind, Eberl &amp; Boomgaarden, 2019)</vt:lpstr>
      <vt:lpstr>Similarity between words</vt:lpstr>
      <vt:lpstr>How to measure similarity between words?</vt:lpstr>
      <vt:lpstr>Sentence similarity</vt:lpstr>
      <vt:lpstr>Application: Analyzing experiment data</vt:lpstr>
      <vt:lpstr>Between-replicates similarity</vt:lpstr>
      <vt:lpstr>Applications in Humanities</vt:lpstr>
      <vt:lpstr>PowerPoint Presentation</vt:lpstr>
      <vt:lpstr>PowerPoint Presentation</vt:lpstr>
      <vt:lpstr>PowerPoint Presentation</vt:lpstr>
      <vt:lpstr>Applications in Health: Automating coding</vt:lpstr>
      <vt:lpstr>Almagro, Martínez-Unanue, Fresno, Moltalvo, 2020</vt:lpstr>
      <vt:lpstr>Bagheri, Sammani, van der Heijden, Asselbergs, Oberski, 2020</vt:lpstr>
      <vt:lpstr>Detecting unique patterns in text</vt:lpstr>
      <vt:lpstr>PowerPoint Presentation</vt:lpstr>
      <vt:lpstr>PowerPoint Presentation</vt:lpstr>
      <vt:lpstr>Detecting fraudulent research (Joep Franssen, Eveline Schmidt, Arleen Lindenmeyer, 2022)</vt:lpstr>
      <vt:lpstr>Applications in Economics and Finance</vt:lpstr>
      <vt:lpstr>Suzuki, Sakaji, Izumi, Matsushima, Ishiwaka, 2020</vt:lpstr>
      <vt:lpstr>Applications in reports</vt:lpstr>
      <vt:lpstr>Goseva-Popstojanova and Tyo, 2018</vt:lpstr>
      <vt:lpstr>How to know if your results make sense?</vt:lpstr>
      <vt:lpstr>Interpretability</vt:lpstr>
      <vt:lpstr>Interpretability</vt:lpstr>
      <vt:lpstr>Local interpretability</vt:lpstr>
      <vt:lpstr>Local interpretability</vt:lpstr>
      <vt:lpstr>Practical 8</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Women’s History Month</dc:title>
  <dc:subject/>
  <dc:creator>Garcia Bernardo, J. (Javier)</dc:creator>
  <cp:keywords/>
  <dc:description/>
  <cp:lastModifiedBy>Garcia Bernardo, J. (Javier)</cp:lastModifiedBy>
  <cp:revision>63</cp:revision>
  <dcterms:created xsi:type="dcterms:W3CDTF">2022-05-27T11:34:38Z</dcterms:created>
  <dcterms:modified xsi:type="dcterms:W3CDTF">2022-07-27T21:37:31Z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